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0" r:id="rId1"/>
  </p:sldMasterIdLst>
  <p:sldIdLst>
    <p:sldId id="319" r:id="rId2"/>
    <p:sldId id="279" r:id="rId3"/>
    <p:sldId id="311" r:id="rId4"/>
    <p:sldId id="312" r:id="rId5"/>
    <p:sldId id="295" r:id="rId6"/>
    <p:sldId id="293" r:id="rId7"/>
    <p:sldId id="303" r:id="rId8"/>
    <p:sldId id="313" r:id="rId9"/>
    <p:sldId id="314" r:id="rId10"/>
    <p:sldId id="315" r:id="rId11"/>
    <p:sldId id="316" r:id="rId12"/>
    <p:sldId id="318" r:id="rId13"/>
    <p:sldId id="317" r:id="rId14"/>
    <p:sldId id="304" r:id="rId15"/>
    <p:sldId id="302" r:id="rId16"/>
    <p:sldId id="307" r:id="rId17"/>
    <p:sldId id="292"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678" y="108"/>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CFBB5C6-FC50-491F-B016-F37C3A26D40B}" type="datetimeFigureOut">
              <a:rPr lang="en-US" smtClean="0"/>
              <a:pPr/>
              <a:t>4/15/2023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7BD025-4EE9-4671-ACC6-413961E2A9D0}" type="slidenum">
              <a:rPr lang="en-US" smtClean="0"/>
              <a:pPr/>
              <a:t>‹#›</a:t>
            </a:fld>
            <a:endParaRPr lang="en-US"/>
          </a:p>
        </p:txBody>
      </p:sp>
    </p:spTree>
    <p:extLst>
      <p:ext uri="{BB962C8B-B14F-4D97-AF65-F5344CB8AC3E}">
        <p14:creationId xmlns:p14="http://schemas.microsoft.com/office/powerpoint/2010/main" val="3908823404"/>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FBB5C6-FC50-491F-B016-F37C3A26D40B}" type="datetimeFigureOut">
              <a:rPr lang="en-US" smtClean="0"/>
              <a:pPr/>
              <a:t>4/15/2023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7BD025-4EE9-4671-ACC6-413961E2A9D0}" type="slidenum">
              <a:rPr lang="en-US" smtClean="0"/>
              <a:pPr/>
              <a:t>‹#›</a:t>
            </a:fld>
            <a:endParaRPr lang="en-US"/>
          </a:p>
        </p:txBody>
      </p:sp>
    </p:spTree>
    <p:extLst>
      <p:ext uri="{BB962C8B-B14F-4D97-AF65-F5344CB8AC3E}">
        <p14:creationId xmlns:p14="http://schemas.microsoft.com/office/powerpoint/2010/main" val="2879328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FBB5C6-FC50-491F-B016-F37C3A26D40B}" type="datetimeFigureOut">
              <a:rPr lang="en-US" smtClean="0"/>
              <a:pPr/>
              <a:t>4/15/2023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7BD025-4EE9-4671-ACC6-413961E2A9D0}" type="slidenum">
              <a:rPr lang="en-US" smtClean="0"/>
              <a:pPr/>
              <a:t>‹#›</a:t>
            </a:fld>
            <a:endParaRPr lang="en-US"/>
          </a:p>
        </p:txBody>
      </p:sp>
    </p:spTree>
    <p:extLst>
      <p:ext uri="{BB962C8B-B14F-4D97-AF65-F5344CB8AC3E}">
        <p14:creationId xmlns:p14="http://schemas.microsoft.com/office/powerpoint/2010/main" val="833094440"/>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FBB5C6-FC50-491F-B016-F37C3A26D40B}" type="datetimeFigureOut">
              <a:rPr lang="en-US" smtClean="0"/>
              <a:pPr/>
              <a:t>4/15/2023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7BD025-4EE9-4671-ACC6-413961E2A9D0}" type="slidenum">
              <a:rPr lang="en-US" smtClean="0"/>
              <a:pPr/>
              <a:t>‹#›</a:t>
            </a:fld>
            <a:endParaRPr lang="en-US"/>
          </a:p>
        </p:txBody>
      </p:sp>
    </p:spTree>
    <p:extLst>
      <p:ext uri="{BB962C8B-B14F-4D97-AF65-F5344CB8AC3E}">
        <p14:creationId xmlns:p14="http://schemas.microsoft.com/office/powerpoint/2010/main" val="2966891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CFBB5C6-FC50-491F-B016-F37C3A26D40B}" type="datetimeFigureOut">
              <a:rPr lang="en-US" smtClean="0"/>
              <a:pPr/>
              <a:t>4/15/2023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7BD025-4EE9-4671-ACC6-413961E2A9D0}" type="slidenum">
              <a:rPr lang="en-US" smtClean="0"/>
              <a:pPr/>
              <a:t>‹#›</a:t>
            </a:fld>
            <a:endParaRPr lang="en-US"/>
          </a:p>
        </p:txBody>
      </p:sp>
    </p:spTree>
    <p:extLst>
      <p:ext uri="{BB962C8B-B14F-4D97-AF65-F5344CB8AC3E}">
        <p14:creationId xmlns:p14="http://schemas.microsoft.com/office/powerpoint/2010/main" val="2401403921"/>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FBB5C6-FC50-491F-B016-F37C3A26D40B}" type="datetimeFigureOut">
              <a:rPr lang="en-US" smtClean="0"/>
              <a:pPr/>
              <a:t>4/15/2023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7BD025-4EE9-4671-ACC6-413961E2A9D0}" type="slidenum">
              <a:rPr lang="en-US" smtClean="0"/>
              <a:pPr/>
              <a:t>‹#›</a:t>
            </a:fld>
            <a:endParaRPr lang="en-US"/>
          </a:p>
        </p:txBody>
      </p:sp>
    </p:spTree>
    <p:extLst>
      <p:ext uri="{BB962C8B-B14F-4D97-AF65-F5344CB8AC3E}">
        <p14:creationId xmlns:p14="http://schemas.microsoft.com/office/powerpoint/2010/main" val="40032266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FBB5C6-FC50-491F-B016-F37C3A26D40B}" type="datetimeFigureOut">
              <a:rPr lang="en-US" smtClean="0"/>
              <a:pPr/>
              <a:t>4/15/2023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7BD025-4EE9-4671-ACC6-413961E2A9D0}" type="slidenum">
              <a:rPr lang="en-US" smtClean="0"/>
              <a:pPr/>
              <a:t>‹#›</a:t>
            </a:fld>
            <a:endParaRPr lang="en-US"/>
          </a:p>
        </p:txBody>
      </p:sp>
    </p:spTree>
    <p:extLst>
      <p:ext uri="{BB962C8B-B14F-4D97-AF65-F5344CB8AC3E}">
        <p14:creationId xmlns:p14="http://schemas.microsoft.com/office/powerpoint/2010/main" val="3719309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FBB5C6-FC50-491F-B016-F37C3A26D40B}" type="datetimeFigureOut">
              <a:rPr lang="en-US" smtClean="0"/>
              <a:pPr/>
              <a:t>4/15/2023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7BD025-4EE9-4671-ACC6-413961E2A9D0}" type="slidenum">
              <a:rPr lang="en-US" smtClean="0"/>
              <a:pPr/>
              <a:t>‹#›</a:t>
            </a:fld>
            <a:endParaRPr lang="en-US"/>
          </a:p>
        </p:txBody>
      </p:sp>
    </p:spTree>
    <p:extLst>
      <p:ext uri="{BB962C8B-B14F-4D97-AF65-F5344CB8AC3E}">
        <p14:creationId xmlns:p14="http://schemas.microsoft.com/office/powerpoint/2010/main" val="4275842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FBB5C6-FC50-491F-B016-F37C3A26D40B}" type="datetimeFigureOut">
              <a:rPr lang="en-US" smtClean="0"/>
              <a:pPr/>
              <a:t>4/15/2023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7BD025-4EE9-4671-ACC6-413961E2A9D0}" type="slidenum">
              <a:rPr lang="en-US" smtClean="0"/>
              <a:pPr/>
              <a:t>‹#›</a:t>
            </a:fld>
            <a:endParaRPr lang="en-US"/>
          </a:p>
        </p:txBody>
      </p:sp>
    </p:spTree>
    <p:extLst>
      <p:ext uri="{BB962C8B-B14F-4D97-AF65-F5344CB8AC3E}">
        <p14:creationId xmlns:p14="http://schemas.microsoft.com/office/powerpoint/2010/main" val="2172534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CFBB5C6-FC50-491F-B016-F37C3A26D40B}" type="datetimeFigureOut">
              <a:rPr lang="en-US" smtClean="0"/>
              <a:pPr/>
              <a:t>4/15/2023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7BD025-4EE9-4671-ACC6-413961E2A9D0}" type="slidenum">
              <a:rPr lang="en-US" smtClean="0"/>
              <a:pPr/>
              <a:t>‹#›</a:t>
            </a:fld>
            <a:endParaRPr lang="en-US"/>
          </a:p>
        </p:txBody>
      </p:sp>
    </p:spTree>
    <p:extLst>
      <p:ext uri="{BB962C8B-B14F-4D97-AF65-F5344CB8AC3E}">
        <p14:creationId xmlns:p14="http://schemas.microsoft.com/office/powerpoint/2010/main" val="4169284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CFBB5C6-FC50-491F-B016-F37C3A26D40B}" type="datetimeFigureOut">
              <a:rPr lang="en-US" smtClean="0"/>
              <a:pPr/>
              <a:t>4/15/2023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7BD025-4EE9-4671-ACC6-413961E2A9D0}" type="slidenum">
              <a:rPr lang="en-US" smtClean="0"/>
              <a:pPr/>
              <a:t>‹#›</a:t>
            </a:fld>
            <a:endParaRPr lang="en-US"/>
          </a:p>
        </p:txBody>
      </p:sp>
    </p:spTree>
    <p:extLst>
      <p:ext uri="{BB962C8B-B14F-4D97-AF65-F5344CB8AC3E}">
        <p14:creationId xmlns:p14="http://schemas.microsoft.com/office/powerpoint/2010/main" val="41289954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40">
          <a:fgClr>
            <a:schemeClr val="accent1"/>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FBB5C6-FC50-491F-B016-F37C3A26D40B}" type="datetimeFigureOut">
              <a:rPr lang="en-US" smtClean="0"/>
              <a:pPr/>
              <a:t>4/15/2023</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7BD025-4EE9-4671-ACC6-413961E2A9D0}" type="slidenum">
              <a:rPr lang="en-US" smtClean="0"/>
              <a:pPr/>
              <a:t>‹#›</a:t>
            </a:fld>
            <a:endParaRPr lang="en-US"/>
          </a:p>
        </p:txBody>
      </p:sp>
    </p:spTree>
    <p:extLst>
      <p:ext uri="{BB962C8B-B14F-4D97-AF65-F5344CB8AC3E}">
        <p14:creationId xmlns:p14="http://schemas.microsoft.com/office/powerpoint/2010/main" val="2527097292"/>
      </p:ext>
    </p:extLst>
  </p:cSld>
  <p:clrMap bg1="dk1" tx1="lt1" bg2="dk2" tx2="lt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0575EC8-94ED-027E-4A28-0E35F32ABD96}"/>
              </a:ext>
            </a:extLst>
          </p:cNvPr>
          <p:cNvPicPr>
            <a:picLocks noChangeAspect="1"/>
          </p:cNvPicPr>
          <p:nvPr/>
        </p:nvPicPr>
        <p:blipFill rotWithShape="1">
          <a:blip r:embed="rId2"/>
          <a:srcRect l="6107" r="373" b="241"/>
          <a:stretch/>
        </p:blipFill>
        <p:spPr>
          <a:xfrm>
            <a:off x="0" y="-1"/>
            <a:ext cx="12192000" cy="6858001"/>
          </a:xfrm>
          <a:prstGeom prst="rect">
            <a:avLst/>
          </a:prstGeom>
        </p:spPr>
      </p:pic>
      <p:sp>
        <p:nvSpPr>
          <p:cNvPr id="2" name="Title 1"/>
          <p:cNvSpPr>
            <a:spLocks noGrp="1"/>
          </p:cNvSpPr>
          <p:nvPr>
            <p:ph type="ctrTitle"/>
          </p:nvPr>
        </p:nvSpPr>
        <p:spPr>
          <a:xfrm>
            <a:off x="914400" y="1600200"/>
            <a:ext cx="10363200" cy="2138363"/>
          </a:xfrm>
        </p:spPr>
        <p:txBody>
          <a:bodyPr/>
          <a:lstStyle/>
          <a:p>
            <a:r>
              <a:rPr lang="en-US" dirty="0"/>
              <a:t>A Prophet on the Run</a:t>
            </a:r>
            <a:br>
              <a:rPr lang="en-US" dirty="0"/>
            </a:br>
            <a:r>
              <a:rPr lang="en-US" sz="3600" dirty="0"/>
              <a:t>Called Again to Service</a:t>
            </a:r>
          </a:p>
        </p:txBody>
      </p:sp>
      <p:sp>
        <p:nvSpPr>
          <p:cNvPr id="3" name="Subtitle 2"/>
          <p:cNvSpPr>
            <a:spLocks noGrp="1"/>
          </p:cNvSpPr>
          <p:nvPr>
            <p:ph type="subTitle" idx="1"/>
          </p:nvPr>
        </p:nvSpPr>
        <p:spPr>
          <a:xfrm>
            <a:off x="1524000" y="3810000"/>
            <a:ext cx="9144000" cy="1447800"/>
          </a:xfrm>
        </p:spPr>
        <p:txBody>
          <a:bodyPr>
            <a:normAutofit/>
          </a:bodyPr>
          <a:lstStyle/>
          <a:p>
            <a:r>
              <a:rPr lang="en-US" sz="2800" dirty="0"/>
              <a:t>The Book of Jonah</a:t>
            </a:r>
          </a:p>
          <a:p>
            <a:r>
              <a:rPr lang="en-US" dirty="0"/>
              <a:t>April 16, 2023</a:t>
            </a:r>
          </a:p>
        </p:txBody>
      </p:sp>
    </p:spTree>
    <p:extLst>
      <p:ext uri="{BB962C8B-B14F-4D97-AF65-F5344CB8AC3E}">
        <p14:creationId xmlns:p14="http://schemas.microsoft.com/office/powerpoint/2010/main" val="25149110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C85333-A5F2-36E0-9B6E-6B6D3CFE6BFF}"/>
              </a:ext>
            </a:extLst>
          </p:cNvPr>
          <p:cNvPicPr>
            <a:picLocks noChangeAspect="1"/>
          </p:cNvPicPr>
          <p:nvPr/>
        </p:nvPicPr>
        <p:blipFill>
          <a:blip r:embed="rId2"/>
          <a:stretch>
            <a:fillRect/>
          </a:stretch>
        </p:blipFill>
        <p:spPr>
          <a:xfrm>
            <a:off x="0" y="0"/>
            <a:ext cx="12192000" cy="6857999"/>
          </a:xfrm>
          <a:prstGeom prst="rect">
            <a:avLst/>
          </a:prstGeom>
        </p:spPr>
      </p:pic>
      <p:sp>
        <p:nvSpPr>
          <p:cNvPr id="2" name="Title 1"/>
          <p:cNvSpPr>
            <a:spLocks noGrp="1"/>
          </p:cNvSpPr>
          <p:nvPr>
            <p:ph type="title"/>
          </p:nvPr>
        </p:nvSpPr>
        <p:spPr/>
        <p:txBody>
          <a:bodyPr>
            <a:normAutofit/>
          </a:bodyPr>
          <a:lstStyle/>
          <a:p>
            <a:pPr algn="ctr"/>
            <a:r>
              <a:rPr lang="en-US" dirty="0"/>
              <a:t>A Second Call</a:t>
            </a:r>
          </a:p>
        </p:txBody>
      </p:sp>
      <p:sp>
        <p:nvSpPr>
          <p:cNvPr id="3" name="Content Placeholder 2"/>
          <p:cNvSpPr>
            <a:spLocks noGrp="1"/>
          </p:cNvSpPr>
          <p:nvPr>
            <p:ph idx="1"/>
          </p:nvPr>
        </p:nvSpPr>
        <p:spPr/>
        <p:txBody>
          <a:bodyPr>
            <a:noAutofit/>
          </a:bodyPr>
          <a:lstStyle/>
          <a:p>
            <a:pPr marL="0" indent="0" algn="just">
              <a:buNone/>
            </a:pPr>
            <a:r>
              <a:rPr lang="en-US" sz="3200" dirty="0">
                <a:effectLst/>
                <a:ea typeface="Calibri" panose="020F0502020204030204" pitchFamily="34" charset="0"/>
                <a:cs typeface="Times New Roman" panose="02020603050405020304" pitchFamily="18" charset="0"/>
              </a:rPr>
              <a:t>Jonah 1:2 “</a:t>
            </a:r>
            <a:r>
              <a:rPr lang="en-US" sz="3200" b="0" i="0" dirty="0">
                <a:effectLst/>
              </a:rPr>
              <a:t>Arise, go to Nineveh the great city and cry against it, </a:t>
            </a:r>
            <a:r>
              <a:rPr lang="en-US" sz="3200" b="1" i="0" u="sng" dirty="0">
                <a:effectLst/>
              </a:rPr>
              <a:t>for their wickedness has come up before Me</a:t>
            </a:r>
            <a:r>
              <a:rPr lang="en-US" sz="3200" b="0" i="0" dirty="0">
                <a:effectLst/>
              </a:rPr>
              <a:t>.</a:t>
            </a:r>
            <a:r>
              <a:rPr lang="en-US" sz="3200" dirty="0">
                <a:effectLst/>
                <a:ea typeface="Calibri" panose="020F0502020204030204" pitchFamily="34" charset="0"/>
                <a:cs typeface="Times New Roman" panose="02020603050405020304" pitchFamily="18" charset="0"/>
              </a:rPr>
              <a:t>”</a:t>
            </a:r>
          </a:p>
          <a:p>
            <a:pPr marL="0" indent="0" algn="just">
              <a:buNone/>
            </a:pPr>
            <a:endParaRPr lang="en-US" sz="1000" dirty="0">
              <a:latin typeface="Calibri" panose="020F0502020204030204" pitchFamily="34" charset="0"/>
              <a:cs typeface="Times New Roman" panose="02020603050405020304" pitchFamily="18" charset="0"/>
            </a:endParaRPr>
          </a:p>
          <a:p>
            <a:pPr marL="0" indent="0" algn="just">
              <a:buNone/>
            </a:pPr>
            <a:r>
              <a:rPr lang="en-US" sz="3200" dirty="0">
                <a:effectLst/>
                <a:latin typeface="Calibri" panose="020F0502020204030204" pitchFamily="34" charset="0"/>
                <a:ea typeface="Calibri" panose="020F0502020204030204" pitchFamily="34" charset="0"/>
                <a:cs typeface="Times New Roman" panose="02020603050405020304" pitchFamily="18" charset="0"/>
              </a:rPr>
              <a:t>Jonah 3:2 “</a:t>
            </a:r>
            <a:r>
              <a:rPr lang="en-US" sz="3200" dirty="0">
                <a:effectLst/>
                <a:ea typeface="Calibri" panose="020F0502020204030204" pitchFamily="34" charset="0"/>
                <a:cs typeface="Times New Roman" panose="02020603050405020304" pitchFamily="18" charset="0"/>
              </a:rPr>
              <a:t>A</a:t>
            </a:r>
            <a:r>
              <a:rPr lang="en-US" sz="3200" b="0" i="0" dirty="0">
                <a:effectLst/>
              </a:rPr>
              <a:t>rise, go to Nineveh the great city and proclaim to it </a:t>
            </a:r>
            <a:r>
              <a:rPr lang="en-US" sz="3200" b="1" i="0" u="sng" dirty="0">
                <a:effectLst/>
              </a:rPr>
              <a:t>the proclamation which I am going to tell you</a:t>
            </a:r>
            <a:r>
              <a:rPr lang="en-US" sz="3200" dirty="0">
                <a:effectLst/>
                <a:latin typeface="Calibri" panose="020F0502020204030204" pitchFamily="34" charset="0"/>
                <a:ea typeface="Calibri" panose="020F0502020204030204" pitchFamily="34" charset="0"/>
                <a:cs typeface="Times New Roman" panose="02020603050405020304" pitchFamily="18" charset="0"/>
              </a:rPr>
              <a:t>.”</a:t>
            </a:r>
            <a:endParaRPr lang="en-US" sz="3200" dirty="0"/>
          </a:p>
        </p:txBody>
      </p:sp>
    </p:spTree>
    <p:extLst>
      <p:ext uri="{BB962C8B-B14F-4D97-AF65-F5344CB8AC3E}">
        <p14:creationId xmlns:p14="http://schemas.microsoft.com/office/powerpoint/2010/main" val="14229999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C85333-A5F2-36E0-9B6E-6B6D3CFE6BFF}"/>
              </a:ext>
            </a:extLst>
          </p:cNvPr>
          <p:cNvPicPr>
            <a:picLocks noChangeAspect="1"/>
          </p:cNvPicPr>
          <p:nvPr/>
        </p:nvPicPr>
        <p:blipFill>
          <a:blip r:embed="rId2"/>
          <a:stretch>
            <a:fillRect/>
          </a:stretch>
        </p:blipFill>
        <p:spPr>
          <a:xfrm>
            <a:off x="0" y="0"/>
            <a:ext cx="12192000" cy="6857999"/>
          </a:xfrm>
          <a:prstGeom prst="rect">
            <a:avLst/>
          </a:prstGeom>
        </p:spPr>
      </p:pic>
      <p:sp>
        <p:nvSpPr>
          <p:cNvPr id="2" name="Title 1"/>
          <p:cNvSpPr>
            <a:spLocks noGrp="1"/>
          </p:cNvSpPr>
          <p:nvPr>
            <p:ph type="title"/>
          </p:nvPr>
        </p:nvSpPr>
        <p:spPr/>
        <p:txBody>
          <a:bodyPr>
            <a:normAutofit/>
          </a:bodyPr>
          <a:lstStyle/>
          <a:p>
            <a:pPr algn="ctr"/>
            <a:r>
              <a:rPr lang="en-US" dirty="0"/>
              <a:t>A Second Call</a:t>
            </a:r>
          </a:p>
        </p:txBody>
      </p:sp>
      <p:sp>
        <p:nvSpPr>
          <p:cNvPr id="3" name="Content Placeholder 2"/>
          <p:cNvSpPr>
            <a:spLocks noGrp="1"/>
          </p:cNvSpPr>
          <p:nvPr>
            <p:ph idx="1"/>
          </p:nvPr>
        </p:nvSpPr>
        <p:spPr/>
        <p:txBody>
          <a:bodyPr>
            <a:noAutofit/>
          </a:bodyPr>
          <a:lstStyle/>
          <a:p>
            <a:pPr marL="0" indent="0" algn="just">
              <a:buNone/>
            </a:pPr>
            <a:r>
              <a:rPr lang="en-US" sz="3200" dirty="0">
                <a:effectLst/>
                <a:ea typeface="Calibri" panose="020F0502020204030204" pitchFamily="34" charset="0"/>
                <a:cs typeface="Times New Roman" panose="02020603050405020304" pitchFamily="18" charset="0"/>
              </a:rPr>
              <a:t>Jonah 1:3a “</a:t>
            </a:r>
            <a:r>
              <a:rPr lang="en-US" sz="3200" b="0" i="0" dirty="0">
                <a:effectLst/>
              </a:rPr>
              <a:t>But Jonah </a:t>
            </a:r>
            <a:r>
              <a:rPr lang="en-US" sz="3200" b="1" i="0" u="sng" dirty="0">
                <a:effectLst/>
              </a:rPr>
              <a:t>rose up </a:t>
            </a:r>
            <a:r>
              <a:rPr lang="en-US" sz="3200" b="0" i="0" dirty="0">
                <a:effectLst/>
              </a:rPr>
              <a:t>to flee to Tarshish from the presence of the </a:t>
            </a:r>
            <a:r>
              <a:rPr lang="en-US" sz="3200" b="0" i="0" cap="small" dirty="0">
                <a:effectLst/>
              </a:rPr>
              <a:t>Lord</a:t>
            </a:r>
            <a:r>
              <a:rPr lang="en-US" sz="3200" b="0" i="0" dirty="0">
                <a:effectLst/>
              </a:rPr>
              <a:t>.</a:t>
            </a:r>
            <a:r>
              <a:rPr lang="en-US" sz="3200" dirty="0">
                <a:effectLst/>
                <a:ea typeface="Calibri" panose="020F0502020204030204" pitchFamily="34" charset="0"/>
                <a:cs typeface="Times New Roman" panose="02020603050405020304" pitchFamily="18" charset="0"/>
              </a:rPr>
              <a:t>”</a:t>
            </a:r>
          </a:p>
          <a:p>
            <a:pPr marL="0" indent="0" algn="just">
              <a:buNone/>
            </a:pPr>
            <a:endParaRPr lang="en-US" sz="1000" dirty="0">
              <a:latin typeface="Calibri" panose="020F0502020204030204" pitchFamily="34" charset="0"/>
              <a:cs typeface="Times New Roman" panose="02020603050405020304" pitchFamily="18" charset="0"/>
            </a:endParaRPr>
          </a:p>
          <a:p>
            <a:pPr marL="0" indent="0" algn="just">
              <a:buNone/>
            </a:pPr>
            <a:r>
              <a:rPr lang="en-US" sz="3200" dirty="0">
                <a:effectLst/>
                <a:latin typeface="Calibri" panose="020F0502020204030204" pitchFamily="34" charset="0"/>
                <a:ea typeface="Calibri" panose="020F0502020204030204" pitchFamily="34" charset="0"/>
                <a:cs typeface="Times New Roman" panose="02020603050405020304" pitchFamily="18" charset="0"/>
              </a:rPr>
              <a:t>Jonah 3:3a “</a:t>
            </a:r>
            <a:r>
              <a:rPr lang="en-US" sz="3200" i="0" dirty="0">
                <a:effectLst/>
              </a:rPr>
              <a:t>So Jonah </a:t>
            </a:r>
            <a:r>
              <a:rPr lang="en-US" sz="3200" b="1" i="0" u="sng" dirty="0">
                <a:effectLst/>
              </a:rPr>
              <a:t>arose</a:t>
            </a:r>
            <a:r>
              <a:rPr lang="en-US" sz="3200" i="0" dirty="0">
                <a:effectLst/>
              </a:rPr>
              <a:t> and went to Nineveh according to the word of the </a:t>
            </a:r>
            <a:r>
              <a:rPr lang="en-US" sz="3200" i="0" cap="small" dirty="0">
                <a:effectLst/>
              </a:rPr>
              <a:t>Lord</a:t>
            </a:r>
            <a:r>
              <a:rPr lang="en-US" sz="3200" i="0" dirty="0">
                <a:effectLst/>
              </a:rPr>
              <a:t>.</a:t>
            </a:r>
            <a:r>
              <a:rPr lang="en-US" sz="3200" dirty="0">
                <a:effectLst/>
                <a:ea typeface="Calibri" panose="020F0502020204030204" pitchFamily="34" charset="0"/>
                <a:cs typeface="Times New Roman" panose="02020603050405020304" pitchFamily="18" charset="0"/>
              </a:rPr>
              <a:t>”</a:t>
            </a:r>
            <a:endParaRPr lang="en-US" sz="3200" dirty="0"/>
          </a:p>
        </p:txBody>
      </p:sp>
    </p:spTree>
    <p:extLst>
      <p:ext uri="{BB962C8B-B14F-4D97-AF65-F5344CB8AC3E}">
        <p14:creationId xmlns:p14="http://schemas.microsoft.com/office/powerpoint/2010/main" val="34005306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C85333-A5F2-36E0-9B6E-6B6D3CFE6BFF}"/>
              </a:ext>
            </a:extLst>
          </p:cNvPr>
          <p:cNvPicPr>
            <a:picLocks noChangeAspect="1"/>
          </p:cNvPicPr>
          <p:nvPr/>
        </p:nvPicPr>
        <p:blipFill>
          <a:blip r:embed="rId2"/>
          <a:stretch>
            <a:fillRect/>
          </a:stretch>
        </p:blipFill>
        <p:spPr>
          <a:xfrm>
            <a:off x="0" y="0"/>
            <a:ext cx="12192000" cy="6857999"/>
          </a:xfrm>
          <a:prstGeom prst="rect">
            <a:avLst/>
          </a:prstGeom>
        </p:spPr>
      </p:pic>
      <p:sp>
        <p:nvSpPr>
          <p:cNvPr id="2" name="Title 1"/>
          <p:cNvSpPr>
            <a:spLocks noGrp="1"/>
          </p:cNvSpPr>
          <p:nvPr>
            <p:ph type="title"/>
          </p:nvPr>
        </p:nvSpPr>
        <p:spPr/>
        <p:txBody>
          <a:bodyPr>
            <a:normAutofit/>
          </a:bodyPr>
          <a:lstStyle/>
          <a:p>
            <a:pPr algn="ctr"/>
            <a:r>
              <a:rPr lang="en-US" dirty="0"/>
              <a:t>Ezekiel 36:26-29</a:t>
            </a:r>
          </a:p>
        </p:txBody>
      </p:sp>
      <p:sp>
        <p:nvSpPr>
          <p:cNvPr id="3" name="Content Placeholder 2"/>
          <p:cNvSpPr>
            <a:spLocks noGrp="1"/>
          </p:cNvSpPr>
          <p:nvPr>
            <p:ph idx="1"/>
          </p:nvPr>
        </p:nvSpPr>
        <p:spPr/>
        <p:txBody>
          <a:bodyPr>
            <a:noAutofit/>
          </a:bodyPr>
          <a:lstStyle/>
          <a:p>
            <a:pPr marL="0" indent="0" algn="just">
              <a:buNone/>
            </a:pPr>
            <a:r>
              <a:rPr lang="en-US" sz="3400" b="1" baseline="30000" dirty="0">
                <a:effectLst/>
                <a:latin typeface="Calibri" panose="020F0502020204030204" pitchFamily="34" charset="0"/>
                <a:ea typeface="Calibri" panose="020F0502020204030204" pitchFamily="34" charset="0"/>
              </a:rPr>
              <a:t>26 </a:t>
            </a:r>
            <a:r>
              <a:rPr lang="en-US" sz="3400" dirty="0">
                <a:effectLst/>
                <a:latin typeface="Calibri" panose="020F0502020204030204" pitchFamily="34" charset="0"/>
                <a:ea typeface="Calibri" panose="020F0502020204030204" pitchFamily="34" charset="0"/>
              </a:rPr>
              <a:t>Moreover, I will give you a new heart and put a new spirit within you; and I will remove the heart of stone from your flesh and give you a heart of flesh. </a:t>
            </a:r>
            <a:r>
              <a:rPr lang="en-US" sz="3400" b="1" baseline="30000" dirty="0">
                <a:effectLst/>
                <a:latin typeface="Calibri" panose="020F0502020204030204" pitchFamily="34" charset="0"/>
                <a:ea typeface="Calibri" panose="020F0502020204030204" pitchFamily="34" charset="0"/>
              </a:rPr>
              <a:t>27 </a:t>
            </a:r>
            <a:r>
              <a:rPr lang="en-US" sz="3400" dirty="0">
                <a:effectLst/>
                <a:latin typeface="Calibri" panose="020F0502020204030204" pitchFamily="34" charset="0"/>
                <a:ea typeface="Calibri" panose="020F0502020204030204" pitchFamily="34" charset="0"/>
              </a:rPr>
              <a:t>I will put My Spirit within you and cause you to walk in My statutes, and you will be careful to observe My ordinances. </a:t>
            </a:r>
            <a:r>
              <a:rPr lang="en-US" sz="3400" b="1" baseline="30000" dirty="0">
                <a:effectLst/>
                <a:latin typeface="Calibri" panose="020F0502020204030204" pitchFamily="34" charset="0"/>
                <a:ea typeface="Calibri" panose="020F0502020204030204" pitchFamily="34" charset="0"/>
              </a:rPr>
              <a:t>28 </a:t>
            </a:r>
            <a:r>
              <a:rPr lang="en-US" sz="3400" dirty="0">
                <a:effectLst/>
                <a:latin typeface="Calibri" panose="020F0502020204030204" pitchFamily="34" charset="0"/>
                <a:ea typeface="Calibri" panose="020F0502020204030204" pitchFamily="34" charset="0"/>
              </a:rPr>
              <a:t>You will live in the land that I gave to your forefathers; so, you will be My people, and I will be your God. </a:t>
            </a:r>
            <a:r>
              <a:rPr lang="en-US" sz="3400" b="1" baseline="30000" dirty="0">
                <a:effectLst/>
                <a:latin typeface="Calibri" panose="020F0502020204030204" pitchFamily="34" charset="0"/>
                <a:ea typeface="Calibri" panose="020F0502020204030204" pitchFamily="34" charset="0"/>
              </a:rPr>
              <a:t>29 </a:t>
            </a:r>
            <a:r>
              <a:rPr lang="en-US" sz="3400" dirty="0">
                <a:effectLst/>
                <a:latin typeface="Calibri" panose="020F0502020204030204" pitchFamily="34" charset="0"/>
                <a:ea typeface="Calibri" panose="020F0502020204030204" pitchFamily="34" charset="0"/>
              </a:rPr>
              <a:t>Moreover, I will save you from all your uncleanness; and I will call for the grain and multiply it, and I will not bring a famine on you. </a:t>
            </a:r>
            <a:endParaRPr lang="en-US" sz="3400" dirty="0"/>
          </a:p>
        </p:txBody>
      </p:sp>
    </p:spTree>
    <p:extLst>
      <p:ext uri="{BB962C8B-B14F-4D97-AF65-F5344CB8AC3E}">
        <p14:creationId xmlns:p14="http://schemas.microsoft.com/office/powerpoint/2010/main" val="33882075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C85333-A5F2-36E0-9B6E-6B6D3CFE6BFF}"/>
              </a:ext>
            </a:extLst>
          </p:cNvPr>
          <p:cNvPicPr>
            <a:picLocks noChangeAspect="1"/>
          </p:cNvPicPr>
          <p:nvPr/>
        </p:nvPicPr>
        <p:blipFill>
          <a:blip r:embed="rId2"/>
          <a:stretch>
            <a:fillRect/>
          </a:stretch>
        </p:blipFill>
        <p:spPr>
          <a:xfrm>
            <a:off x="0" y="0"/>
            <a:ext cx="12192000" cy="6857999"/>
          </a:xfrm>
          <a:prstGeom prst="rect">
            <a:avLst/>
          </a:prstGeom>
        </p:spPr>
      </p:pic>
      <p:sp>
        <p:nvSpPr>
          <p:cNvPr id="2" name="Title 1"/>
          <p:cNvSpPr>
            <a:spLocks noGrp="1"/>
          </p:cNvSpPr>
          <p:nvPr>
            <p:ph type="title"/>
          </p:nvPr>
        </p:nvSpPr>
        <p:spPr/>
        <p:txBody>
          <a:bodyPr>
            <a:normAutofit/>
          </a:bodyPr>
          <a:lstStyle/>
          <a:p>
            <a:pPr algn="ctr"/>
            <a:r>
              <a:rPr lang="en-US" dirty="0"/>
              <a:t>Ezekiel 36:30-31</a:t>
            </a:r>
          </a:p>
        </p:txBody>
      </p:sp>
      <p:sp>
        <p:nvSpPr>
          <p:cNvPr id="3" name="Content Placeholder 2"/>
          <p:cNvSpPr>
            <a:spLocks noGrp="1"/>
          </p:cNvSpPr>
          <p:nvPr>
            <p:ph idx="1"/>
          </p:nvPr>
        </p:nvSpPr>
        <p:spPr/>
        <p:txBody>
          <a:bodyPr>
            <a:noAutofit/>
          </a:bodyPr>
          <a:lstStyle/>
          <a:p>
            <a:pPr marL="0" indent="0" algn="just">
              <a:buNone/>
            </a:pPr>
            <a:r>
              <a:rPr lang="en-US" sz="3400" b="1" baseline="30000" dirty="0">
                <a:effectLst/>
                <a:latin typeface="Calibri" panose="020F0502020204030204" pitchFamily="34" charset="0"/>
                <a:ea typeface="Calibri" panose="020F0502020204030204" pitchFamily="34" charset="0"/>
              </a:rPr>
              <a:t>30 </a:t>
            </a:r>
            <a:r>
              <a:rPr lang="en-US" sz="3400" dirty="0">
                <a:effectLst/>
                <a:latin typeface="Calibri" panose="020F0502020204030204" pitchFamily="34" charset="0"/>
                <a:ea typeface="Calibri" panose="020F0502020204030204" pitchFamily="34" charset="0"/>
              </a:rPr>
              <a:t>I will multiply the fruit of the tree and the produce of the field, so that you will not receive again the disgrace of famine among the nations. </a:t>
            </a:r>
            <a:r>
              <a:rPr lang="en-US" sz="3400" b="1" baseline="30000" dirty="0">
                <a:effectLst/>
                <a:latin typeface="Calibri" panose="020F0502020204030204" pitchFamily="34" charset="0"/>
                <a:ea typeface="Calibri" panose="020F0502020204030204" pitchFamily="34" charset="0"/>
              </a:rPr>
              <a:t>31 </a:t>
            </a:r>
            <a:r>
              <a:rPr lang="en-US" sz="3400" dirty="0">
                <a:effectLst/>
                <a:latin typeface="Calibri" panose="020F0502020204030204" pitchFamily="34" charset="0"/>
                <a:ea typeface="Calibri" panose="020F0502020204030204" pitchFamily="34" charset="0"/>
              </a:rPr>
              <a:t>Then you will remember your evil ways and your deeds that were not good, and you will loathe yourselves in your own sight for your iniquities and your abominations.</a:t>
            </a:r>
            <a:endParaRPr lang="en-US" sz="3400" dirty="0"/>
          </a:p>
        </p:txBody>
      </p:sp>
    </p:spTree>
    <p:extLst>
      <p:ext uri="{BB962C8B-B14F-4D97-AF65-F5344CB8AC3E}">
        <p14:creationId xmlns:p14="http://schemas.microsoft.com/office/powerpoint/2010/main" val="18600541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A4451DA-EB3F-FD2A-CC06-F0A7764BC3FE}"/>
              </a:ext>
            </a:extLst>
          </p:cNvPr>
          <p:cNvPicPr>
            <a:picLocks noChangeAspect="1"/>
          </p:cNvPicPr>
          <p:nvPr/>
        </p:nvPicPr>
        <p:blipFill>
          <a:blip r:embed="rId2"/>
          <a:stretch>
            <a:fillRect/>
          </a:stretch>
        </p:blipFill>
        <p:spPr>
          <a:xfrm>
            <a:off x="0" y="0"/>
            <a:ext cx="12192000" cy="6857999"/>
          </a:xfrm>
          <a:prstGeom prst="rect">
            <a:avLst/>
          </a:prstGeom>
        </p:spPr>
      </p:pic>
      <p:sp>
        <p:nvSpPr>
          <p:cNvPr id="2" name="Title 1"/>
          <p:cNvSpPr>
            <a:spLocks noGrp="1"/>
          </p:cNvSpPr>
          <p:nvPr>
            <p:ph type="title"/>
          </p:nvPr>
        </p:nvSpPr>
        <p:spPr/>
        <p:txBody>
          <a:bodyPr>
            <a:normAutofit/>
          </a:bodyPr>
          <a:lstStyle/>
          <a:p>
            <a:pPr algn="ctr"/>
            <a:r>
              <a:rPr lang="en-US" dirty="0"/>
              <a:t>A Prophet on the Run</a:t>
            </a:r>
          </a:p>
        </p:txBody>
      </p:sp>
      <p:sp>
        <p:nvSpPr>
          <p:cNvPr id="3" name="Content Placeholder 2"/>
          <p:cNvSpPr>
            <a:spLocks noGrp="1"/>
          </p:cNvSpPr>
          <p:nvPr>
            <p:ph idx="1"/>
          </p:nvPr>
        </p:nvSpPr>
        <p:spPr/>
        <p:txBody>
          <a:bodyPr>
            <a:normAutofit/>
          </a:bodyPr>
          <a:lstStyle/>
          <a:p>
            <a:pPr marL="0" indent="0">
              <a:buNone/>
            </a:pPr>
            <a:r>
              <a:rPr lang="en-US" sz="3200" dirty="0"/>
              <a:t>III. Sovereign to Spare (3:1-10)</a:t>
            </a:r>
          </a:p>
          <a:p>
            <a:pPr marL="0" indent="0">
              <a:buNone/>
            </a:pPr>
            <a:endParaRPr lang="en-US" sz="2000" dirty="0"/>
          </a:p>
          <a:p>
            <a:pPr marL="0" indent="0">
              <a:buNone/>
            </a:pPr>
            <a:r>
              <a:rPr lang="en-US" sz="3200" dirty="0"/>
              <a:t>A. Sent Again (3:1-4)</a:t>
            </a:r>
          </a:p>
          <a:p>
            <a:pPr marL="0" indent="0">
              <a:buNone/>
            </a:pPr>
            <a:r>
              <a:rPr lang="en-US" sz="3200" dirty="0"/>
              <a:t>B. Born Again (3:5-9)</a:t>
            </a:r>
          </a:p>
          <a:p>
            <a:pPr marL="0" indent="0">
              <a:buNone/>
            </a:pPr>
            <a:endParaRPr lang="en-US" sz="1000" dirty="0"/>
          </a:p>
          <a:p>
            <a:pPr>
              <a:buNone/>
            </a:pPr>
            <a:endParaRPr lang="en-US" sz="1600" dirty="0"/>
          </a:p>
        </p:txBody>
      </p:sp>
    </p:spTree>
    <p:extLst>
      <p:ext uri="{BB962C8B-B14F-4D97-AF65-F5344CB8AC3E}">
        <p14:creationId xmlns:p14="http://schemas.microsoft.com/office/powerpoint/2010/main" val="17807833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A4451DA-EB3F-FD2A-CC06-F0A7764BC3FE}"/>
              </a:ext>
            </a:extLst>
          </p:cNvPr>
          <p:cNvPicPr>
            <a:picLocks noChangeAspect="1"/>
          </p:cNvPicPr>
          <p:nvPr/>
        </p:nvPicPr>
        <p:blipFill>
          <a:blip r:embed="rId2"/>
          <a:stretch>
            <a:fillRect/>
          </a:stretch>
        </p:blipFill>
        <p:spPr>
          <a:xfrm>
            <a:off x="0" y="0"/>
            <a:ext cx="12192000" cy="6857999"/>
          </a:xfrm>
          <a:prstGeom prst="rect">
            <a:avLst/>
          </a:prstGeom>
        </p:spPr>
      </p:pic>
      <p:sp>
        <p:nvSpPr>
          <p:cNvPr id="2" name="Title 1"/>
          <p:cNvSpPr>
            <a:spLocks noGrp="1"/>
          </p:cNvSpPr>
          <p:nvPr>
            <p:ph type="title"/>
          </p:nvPr>
        </p:nvSpPr>
        <p:spPr/>
        <p:txBody>
          <a:bodyPr>
            <a:normAutofit/>
          </a:bodyPr>
          <a:lstStyle/>
          <a:p>
            <a:pPr algn="ctr"/>
            <a:r>
              <a:rPr lang="en-US" dirty="0"/>
              <a:t>A Prophet on the Run</a:t>
            </a:r>
          </a:p>
        </p:txBody>
      </p:sp>
      <p:sp>
        <p:nvSpPr>
          <p:cNvPr id="3" name="Content Placeholder 2"/>
          <p:cNvSpPr>
            <a:spLocks noGrp="1"/>
          </p:cNvSpPr>
          <p:nvPr>
            <p:ph idx="1"/>
          </p:nvPr>
        </p:nvSpPr>
        <p:spPr/>
        <p:txBody>
          <a:bodyPr>
            <a:normAutofit/>
          </a:bodyPr>
          <a:lstStyle/>
          <a:p>
            <a:pPr marL="0" indent="0">
              <a:buNone/>
            </a:pPr>
            <a:r>
              <a:rPr lang="en-US" sz="3200" dirty="0"/>
              <a:t>III. Sovereign to Spare (3:1-10)</a:t>
            </a:r>
          </a:p>
          <a:p>
            <a:pPr marL="0" indent="0">
              <a:buNone/>
            </a:pPr>
            <a:endParaRPr lang="en-US" sz="2000" dirty="0"/>
          </a:p>
          <a:p>
            <a:pPr marL="0" indent="0">
              <a:buNone/>
            </a:pPr>
            <a:r>
              <a:rPr lang="en-US" sz="3200" dirty="0"/>
              <a:t>A. Sent Again (3:1-4)</a:t>
            </a:r>
          </a:p>
          <a:p>
            <a:pPr marL="0" indent="0">
              <a:buNone/>
            </a:pPr>
            <a:r>
              <a:rPr lang="en-US" sz="3200" dirty="0"/>
              <a:t>B. Born Again (3:5-9)</a:t>
            </a:r>
          </a:p>
          <a:p>
            <a:pPr marL="0" indent="0">
              <a:buNone/>
            </a:pPr>
            <a:r>
              <a:rPr lang="en-US" sz="3200" dirty="0"/>
              <a:t>C. Gracious Again (3:10)</a:t>
            </a:r>
          </a:p>
          <a:p>
            <a:pPr>
              <a:buAutoNum type="alphaUcPeriod"/>
            </a:pPr>
            <a:endParaRPr lang="en-US" sz="1000" dirty="0"/>
          </a:p>
          <a:p>
            <a:pPr>
              <a:buNone/>
            </a:pPr>
            <a:endParaRPr lang="en-US" sz="1600" dirty="0"/>
          </a:p>
        </p:txBody>
      </p:sp>
    </p:spTree>
    <p:extLst>
      <p:ext uri="{BB962C8B-B14F-4D97-AF65-F5344CB8AC3E}">
        <p14:creationId xmlns:p14="http://schemas.microsoft.com/office/powerpoint/2010/main" val="13119785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C85333-A5F2-36E0-9B6E-6B6D3CFE6BFF}"/>
              </a:ext>
            </a:extLst>
          </p:cNvPr>
          <p:cNvPicPr>
            <a:picLocks noChangeAspect="1"/>
          </p:cNvPicPr>
          <p:nvPr/>
        </p:nvPicPr>
        <p:blipFill>
          <a:blip r:embed="rId2"/>
          <a:stretch>
            <a:fillRect/>
          </a:stretch>
        </p:blipFill>
        <p:spPr>
          <a:xfrm>
            <a:off x="0" y="0"/>
            <a:ext cx="12192000" cy="6857999"/>
          </a:xfrm>
          <a:prstGeom prst="rect">
            <a:avLst/>
          </a:prstGeom>
        </p:spPr>
      </p:pic>
      <p:sp>
        <p:nvSpPr>
          <p:cNvPr id="2" name="Title 1"/>
          <p:cNvSpPr>
            <a:spLocks noGrp="1"/>
          </p:cNvSpPr>
          <p:nvPr>
            <p:ph type="title"/>
          </p:nvPr>
        </p:nvSpPr>
        <p:spPr/>
        <p:txBody>
          <a:bodyPr>
            <a:normAutofit/>
          </a:bodyPr>
          <a:lstStyle/>
          <a:p>
            <a:pPr algn="ctr"/>
            <a:r>
              <a:rPr lang="en-US" dirty="0"/>
              <a:t>40 Time Span</a:t>
            </a:r>
          </a:p>
        </p:txBody>
      </p:sp>
      <p:sp>
        <p:nvSpPr>
          <p:cNvPr id="3" name="Content Placeholder 2"/>
          <p:cNvSpPr>
            <a:spLocks noGrp="1"/>
          </p:cNvSpPr>
          <p:nvPr>
            <p:ph idx="1"/>
          </p:nvPr>
        </p:nvSpPr>
        <p:spPr>
          <a:xfrm>
            <a:off x="609600" y="1825625"/>
            <a:ext cx="10744200" cy="4351338"/>
          </a:xfrm>
        </p:spPr>
        <p:txBody>
          <a:bodyPr>
            <a:noAutofit/>
          </a:bodyPr>
          <a:lstStyle/>
          <a:p>
            <a:pPr marL="0" indent="0" algn="just">
              <a:buNone/>
            </a:pPr>
            <a:r>
              <a:rPr lang="en-US" sz="3000" dirty="0">
                <a:ea typeface="Calibri" panose="020F0502020204030204" pitchFamily="34" charset="0"/>
              </a:rPr>
              <a:t>40 days Moses was on the mountaintop</a:t>
            </a:r>
          </a:p>
          <a:p>
            <a:pPr marL="0" indent="0" algn="just">
              <a:buNone/>
            </a:pPr>
            <a:r>
              <a:rPr lang="en-US" sz="3000" dirty="0">
                <a:effectLst/>
                <a:ea typeface="Calibri" panose="020F0502020204030204" pitchFamily="34" charset="0"/>
              </a:rPr>
              <a:t>40 days the spies where in the land</a:t>
            </a:r>
          </a:p>
          <a:p>
            <a:pPr marL="0" indent="0" algn="just">
              <a:buNone/>
            </a:pPr>
            <a:r>
              <a:rPr lang="en-US" sz="3000" dirty="0">
                <a:ea typeface="Calibri" panose="020F0502020204030204" pitchFamily="34" charset="0"/>
              </a:rPr>
              <a:t>40 days Jesus spent in the wilderness</a:t>
            </a:r>
          </a:p>
          <a:p>
            <a:pPr marL="0" indent="0" algn="just">
              <a:buNone/>
            </a:pPr>
            <a:r>
              <a:rPr lang="en-US" sz="3000" dirty="0">
                <a:effectLst/>
                <a:ea typeface="Calibri" panose="020F0502020204030204" pitchFamily="34" charset="0"/>
              </a:rPr>
              <a:t>40 days and nights it rained</a:t>
            </a:r>
          </a:p>
          <a:p>
            <a:pPr marL="0" indent="0" algn="just">
              <a:buNone/>
            </a:pPr>
            <a:r>
              <a:rPr lang="en-US" sz="3000" dirty="0">
                <a:ea typeface="Calibri" panose="020F0502020204030204" pitchFamily="34" charset="0"/>
              </a:rPr>
              <a:t>40 days Jesus spent after His resurrection and before His ascension</a:t>
            </a:r>
          </a:p>
          <a:p>
            <a:pPr marL="0" indent="0" algn="just">
              <a:buNone/>
            </a:pPr>
            <a:r>
              <a:rPr lang="en-US" sz="3000" dirty="0">
                <a:effectLst/>
                <a:ea typeface="Calibri" panose="020F0502020204030204" pitchFamily="34" charset="0"/>
              </a:rPr>
              <a:t>40 days Goliath taunted Saul’s army before David arrived to slay him</a:t>
            </a:r>
          </a:p>
          <a:p>
            <a:pPr marL="0" indent="0" algn="just">
              <a:buNone/>
            </a:pPr>
            <a:r>
              <a:rPr lang="en-US" sz="3000" dirty="0">
                <a:ea typeface="Calibri" panose="020F0502020204030204" pitchFamily="34" charset="0"/>
              </a:rPr>
              <a:t>40 days and nights Elijah fled from Jezebel</a:t>
            </a:r>
          </a:p>
          <a:p>
            <a:pPr marL="0" indent="0" algn="just">
              <a:buNone/>
            </a:pPr>
            <a:r>
              <a:rPr lang="en-US" sz="3000" dirty="0">
                <a:effectLst/>
                <a:ea typeface="Calibri" panose="020F0502020204030204" pitchFamily="34" charset="0"/>
              </a:rPr>
              <a:t>40 years wondering in the desert</a:t>
            </a:r>
          </a:p>
        </p:txBody>
      </p:sp>
    </p:spTree>
    <p:extLst>
      <p:ext uri="{BB962C8B-B14F-4D97-AF65-F5344CB8AC3E}">
        <p14:creationId xmlns:p14="http://schemas.microsoft.com/office/powerpoint/2010/main" val="39829250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0575EC8-94ED-027E-4A28-0E35F32ABD96}"/>
              </a:ext>
            </a:extLst>
          </p:cNvPr>
          <p:cNvPicPr>
            <a:picLocks noChangeAspect="1"/>
          </p:cNvPicPr>
          <p:nvPr/>
        </p:nvPicPr>
        <p:blipFill rotWithShape="1">
          <a:blip r:embed="rId2"/>
          <a:srcRect l="6107" r="373" b="241"/>
          <a:stretch/>
        </p:blipFill>
        <p:spPr>
          <a:xfrm>
            <a:off x="0" y="-1"/>
            <a:ext cx="12192000" cy="6858001"/>
          </a:xfrm>
          <a:prstGeom prst="rect">
            <a:avLst/>
          </a:prstGeom>
        </p:spPr>
      </p:pic>
      <p:sp>
        <p:nvSpPr>
          <p:cNvPr id="2" name="Title 1"/>
          <p:cNvSpPr>
            <a:spLocks noGrp="1"/>
          </p:cNvSpPr>
          <p:nvPr>
            <p:ph type="ctrTitle"/>
          </p:nvPr>
        </p:nvSpPr>
        <p:spPr>
          <a:xfrm>
            <a:off x="914400" y="1600200"/>
            <a:ext cx="10363200" cy="2138363"/>
          </a:xfrm>
        </p:spPr>
        <p:txBody>
          <a:bodyPr/>
          <a:lstStyle/>
          <a:p>
            <a:r>
              <a:rPr lang="en-US" dirty="0"/>
              <a:t>A Prophet on the Run</a:t>
            </a:r>
            <a:br>
              <a:rPr lang="en-US" dirty="0"/>
            </a:br>
            <a:r>
              <a:rPr lang="en-US" sz="3600" dirty="0"/>
              <a:t>Called Again to Service</a:t>
            </a:r>
          </a:p>
        </p:txBody>
      </p:sp>
      <p:sp>
        <p:nvSpPr>
          <p:cNvPr id="3" name="Subtitle 2"/>
          <p:cNvSpPr>
            <a:spLocks noGrp="1"/>
          </p:cNvSpPr>
          <p:nvPr>
            <p:ph type="subTitle" idx="1"/>
          </p:nvPr>
        </p:nvSpPr>
        <p:spPr>
          <a:xfrm>
            <a:off x="1524000" y="3810000"/>
            <a:ext cx="9144000" cy="1447800"/>
          </a:xfrm>
        </p:spPr>
        <p:txBody>
          <a:bodyPr>
            <a:normAutofit/>
          </a:bodyPr>
          <a:lstStyle/>
          <a:p>
            <a:r>
              <a:rPr lang="en-US" sz="2800" dirty="0"/>
              <a:t>The Book of Jonah</a:t>
            </a:r>
          </a:p>
          <a:p>
            <a:r>
              <a:rPr lang="en-US" dirty="0"/>
              <a:t>April 16, 2023</a:t>
            </a:r>
          </a:p>
        </p:txBody>
      </p:sp>
    </p:spTree>
    <p:extLst>
      <p:ext uri="{BB962C8B-B14F-4D97-AF65-F5344CB8AC3E}">
        <p14:creationId xmlns:p14="http://schemas.microsoft.com/office/powerpoint/2010/main" val="30573754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C85333-A5F2-36E0-9B6E-6B6D3CFE6BFF}"/>
              </a:ext>
            </a:extLst>
          </p:cNvPr>
          <p:cNvPicPr>
            <a:picLocks noChangeAspect="1"/>
          </p:cNvPicPr>
          <p:nvPr/>
        </p:nvPicPr>
        <p:blipFill>
          <a:blip r:embed="rId2"/>
          <a:stretch>
            <a:fillRect/>
          </a:stretch>
        </p:blipFill>
        <p:spPr>
          <a:xfrm>
            <a:off x="0" y="0"/>
            <a:ext cx="12192000" cy="6857999"/>
          </a:xfrm>
          <a:prstGeom prst="rect">
            <a:avLst/>
          </a:prstGeom>
        </p:spPr>
      </p:pic>
      <p:sp>
        <p:nvSpPr>
          <p:cNvPr id="2" name="Title 1"/>
          <p:cNvSpPr>
            <a:spLocks noGrp="1"/>
          </p:cNvSpPr>
          <p:nvPr>
            <p:ph type="title"/>
          </p:nvPr>
        </p:nvSpPr>
        <p:spPr/>
        <p:txBody>
          <a:bodyPr>
            <a:normAutofit/>
          </a:bodyPr>
          <a:lstStyle/>
          <a:p>
            <a:pPr algn="ctr"/>
            <a:r>
              <a:rPr lang="en-US" dirty="0"/>
              <a:t>Jonah 3:1-5</a:t>
            </a:r>
          </a:p>
        </p:txBody>
      </p:sp>
      <p:sp>
        <p:nvSpPr>
          <p:cNvPr id="3" name="Content Placeholder 2"/>
          <p:cNvSpPr>
            <a:spLocks noGrp="1"/>
          </p:cNvSpPr>
          <p:nvPr>
            <p:ph idx="1"/>
          </p:nvPr>
        </p:nvSpPr>
        <p:spPr/>
        <p:txBody>
          <a:bodyPr>
            <a:noAutofit/>
          </a:bodyPr>
          <a:lstStyle/>
          <a:p>
            <a:pPr marL="0" marR="0" indent="0" algn="just">
              <a:spcBef>
                <a:spcPts val="0"/>
              </a:spcBef>
              <a:spcAft>
                <a:spcPts val="0"/>
              </a:spcAft>
              <a:buNone/>
            </a:pPr>
            <a:r>
              <a:rPr lang="en-US" sz="3200" b="1" baseline="30000" dirty="0">
                <a:effectLst/>
                <a:latin typeface="Calibri" panose="020F0502020204030204" pitchFamily="34" charset="0"/>
                <a:ea typeface="Calibri" panose="020F0502020204030204" pitchFamily="34" charset="0"/>
              </a:rPr>
              <a:t>1</a:t>
            </a:r>
            <a:r>
              <a:rPr lang="en-US" sz="3200" b="1" dirty="0">
                <a:effectLst/>
                <a:latin typeface="Calibri" panose="020F0502020204030204" pitchFamily="34" charset="0"/>
                <a:ea typeface="Calibri" panose="020F0502020204030204" pitchFamily="34" charset="0"/>
              </a:rPr>
              <a:t> </a:t>
            </a:r>
            <a:r>
              <a:rPr lang="en-US" sz="3200" dirty="0">
                <a:effectLst/>
                <a:latin typeface="Calibri" panose="020F0502020204030204" pitchFamily="34" charset="0"/>
                <a:ea typeface="Calibri" panose="020F0502020204030204" pitchFamily="34" charset="0"/>
              </a:rPr>
              <a:t>Now the word of the </a:t>
            </a:r>
            <a:r>
              <a:rPr lang="en-US" sz="3200" cap="small" dirty="0">
                <a:effectLst/>
                <a:latin typeface="Calibri" panose="020F0502020204030204" pitchFamily="34" charset="0"/>
                <a:ea typeface="Calibri" panose="020F0502020204030204" pitchFamily="34" charset="0"/>
              </a:rPr>
              <a:t>Lord</a:t>
            </a:r>
            <a:r>
              <a:rPr lang="en-US" sz="3200" dirty="0">
                <a:effectLst/>
                <a:latin typeface="Calibri" panose="020F0502020204030204" pitchFamily="34" charset="0"/>
                <a:ea typeface="Calibri" panose="020F0502020204030204" pitchFamily="34" charset="0"/>
              </a:rPr>
              <a:t> came to Jonah the second time, saying, </a:t>
            </a:r>
            <a:r>
              <a:rPr lang="en-US" sz="3200" b="1" baseline="30000" dirty="0">
                <a:effectLst/>
                <a:latin typeface="Calibri" panose="020F0502020204030204" pitchFamily="34" charset="0"/>
                <a:ea typeface="Calibri" panose="020F0502020204030204" pitchFamily="34" charset="0"/>
              </a:rPr>
              <a:t>2 </a:t>
            </a:r>
            <a:r>
              <a:rPr lang="en-US" sz="3200" dirty="0">
                <a:effectLst/>
                <a:latin typeface="Calibri" panose="020F0502020204030204" pitchFamily="34" charset="0"/>
                <a:ea typeface="Calibri" panose="020F0502020204030204" pitchFamily="34" charset="0"/>
              </a:rPr>
              <a:t>“Arise, go to Nineveh the great city and proclaim to it the proclamation which I am going to tell you.” </a:t>
            </a:r>
            <a:r>
              <a:rPr lang="en-US" sz="3200" b="1" baseline="30000" dirty="0">
                <a:effectLst/>
                <a:latin typeface="Calibri" panose="020F0502020204030204" pitchFamily="34" charset="0"/>
                <a:ea typeface="Calibri" panose="020F0502020204030204" pitchFamily="34" charset="0"/>
              </a:rPr>
              <a:t>3 </a:t>
            </a:r>
            <a:r>
              <a:rPr lang="en-US" sz="3200" dirty="0">
                <a:effectLst/>
                <a:latin typeface="Calibri" panose="020F0502020204030204" pitchFamily="34" charset="0"/>
                <a:ea typeface="Calibri" panose="020F0502020204030204" pitchFamily="34" charset="0"/>
              </a:rPr>
              <a:t>So Jonah arose and went to Nineveh according to the word of the </a:t>
            </a:r>
            <a:r>
              <a:rPr lang="en-US" sz="3200" cap="small" dirty="0">
                <a:effectLst/>
                <a:latin typeface="Calibri" panose="020F0502020204030204" pitchFamily="34" charset="0"/>
                <a:ea typeface="Calibri" panose="020F0502020204030204" pitchFamily="34" charset="0"/>
              </a:rPr>
              <a:t>Lord</a:t>
            </a:r>
            <a:r>
              <a:rPr lang="en-US" sz="3200" dirty="0">
                <a:effectLst/>
                <a:latin typeface="Calibri" panose="020F0502020204030204" pitchFamily="34" charset="0"/>
                <a:ea typeface="Calibri" panose="020F0502020204030204" pitchFamily="34" charset="0"/>
              </a:rPr>
              <a:t>. Now Nineveh was an exceedingly great city, a three days’ walk. </a:t>
            </a:r>
            <a:r>
              <a:rPr lang="en-US" sz="3200" b="1" baseline="30000" dirty="0">
                <a:effectLst/>
                <a:latin typeface="Calibri" panose="020F0502020204030204" pitchFamily="34" charset="0"/>
                <a:ea typeface="Calibri" panose="020F0502020204030204" pitchFamily="34" charset="0"/>
              </a:rPr>
              <a:t>4 </a:t>
            </a:r>
            <a:r>
              <a:rPr lang="en-US" sz="3200" dirty="0">
                <a:effectLst/>
                <a:latin typeface="Calibri" panose="020F0502020204030204" pitchFamily="34" charset="0"/>
                <a:ea typeface="Calibri" panose="020F0502020204030204" pitchFamily="34" charset="0"/>
              </a:rPr>
              <a:t>Then Jonah began to go through the city one day’s walk; and he cried out and said, “Yet forty days and Nineveh will be overthrown.” </a:t>
            </a:r>
            <a:r>
              <a:rPr lang="en-US" sz="3200" b="1" baseline="30000" dirty="0">
                <a:effectLst/>
                <a:latin typeface="Calibri" panose="020F0502020204030204" pitchFamily="34" charset="0"/>
                <a:ea typeface="Calibri" panose="020F0502020204030204" pitchFamily="34" charset="0"/>
              </a:rPr>
              <a:t>5 </a:t>
            </a:r>
            <a:r>
              <a:rPr lang="en-US" sz="3200" dirty="0">
                <a:effectLst/>
                <a:latin typeface="Calibri" panose="020F0502020204030204" pitchFamily="34" charset="0"/>
                <a:ea typeface="Calibri" panose="020F0502020204030204" pitchFamily="34" charset="0"/>
              </a:rPr>
              <a:t>Then the people of Nineveh believed in God; and they called a fast and put on sackcloth from the greatest to the least of them. </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436198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C85333-A5F2-36E0-9B6E-6B6D3CFE6BFF}"/>
              </a:ext>
            </a:extLst>
          </p:cNvPr>
          <p:cNvPicPr>
            <a:picLocks noChangeAspect="1"/>
          </p:cNvPicPr>
          <p:nvPr/>
        </p:nvPicPr>
        <p:blipFill>
          <a:blip r:embed="rId2"/>
          <a:stretch>
            <a:fillRect/>
          </a:stretch>
        </p:blipFill>
        <p:spPr>
          <a:xfrm>
            <a:off x="0" y="0"/>
            <a:ext cx="12192000" cy="6857999"/>
          </a:xfrm>
          <a:prstGeom prst="rect">
            <a:avLst/>
          </a:prstGeom>
        </p:spPr>
      </p:pic>
      <p:sp>
        <p:nvSpPr>
          <p:cNvPr id="2" name="Title 1"/>
          <p:cNvSpPr>
            <a:spLocks noGrp="1"/>
          </p:cNvSpPr>
          <p:nvPr>
            <p:ph type="title"/>
          </p:nvPr>
        </p:nvSpPr>
        <p:spPr/>
        <p:txBody>
          <a:bodyPr>
            <a:normAutofit/>
          </a:bodyPr>
          <a:lstStyle/>
          <a:p>
            <a:pPr algn="ctr"/>
            <a:r>
              <a:rPr lang="en-US" dirty="0"/>
              <a:t>Jonah 3:6-8</a:t>
            </a:r>
          </a:p>
        </p:txBody>
      </p:sp>
      <p:sp>
        <p:nvSpPr>
          <p:cNvPr id="3" name="Content Placeholder 2"/>
          <p:cNvSpPr>
            <a:spLocks noGrp="1"/>
          </p:cNvSpPr>
          <p:nvPr>
            <p:ph idx="1"/>
          </p:nvPr>
        </p:nvSpPr>
        <p:spPr/>
        <p:txBody>
          <a:bodyPr>
            <a:noAutofit/>
          </a:bodyPr>
          <a:lstStyle/>
          <a:p>
            <a:pPr marL="0" indent="0" algn="just">
              <a:buNone/>
            </a:pPr>
            <a:r>
              <a:rPr lang="en-US" sz="3200" b="1" baseline="30000" dirty="0">
                <a:effectLst/>
                <a:latin typeface="Calibri" panose="020F0502020204030204" pitchFamily="34" charset="0"/>
                <a:ea typeface="Calibri" panose="020F0502020204030204" pitchFamily="34" charset="0"/>
              </a:rPr>
              <a:t>6 </a:t>
            </a:r>
            <a:r>
              <a:rPr lang="en-US" sz="3200" dirty="0">
                <a:effectLst/>
                <a:latin typeface="Calibri" panose="020F0502020204030204" pitchFamily="34" charset="0"/>
                <a:ea typeface="Calibri" panose="020F0502020204030204" pitchFamily="34" charset="0"/>
              </a:rPr>
              <a:t>When the word reached the king of Nineveh, he arose from his throne, laid aside his robe from him, covered </a:t>
            </a:r>
            <a:r>
              <a:rPr lang="en-US" sz="3200" i="1" dirty="0">
                <a:effectLst/>
                <a:latin typeface="Calibri" panose="020F0502020204030204" pitchFamily="34" charset="0"/>
                <a:ea typeface="Calibri" panose="020F0502020204030204" pitchFamily="34" charset="0"/>
              </a:rPr>
              <a:t>himself</a:t>
            </a:r>
            <a:r>
              <a:rPr lang="en-US" sz="3200" dirty="0">
                <a:effectLst/>
                <a:latin typeface="Calibri" panose="020F0502020204030204" pitchFamily="34" charset="0"/>
                <a:ea typeface="Calibri" panose="020F0502020204030204" pitchFamily="34" charset="0"/>
              </a:rPr>
              <a:t> with sackcloth and sat on the ashes. </a:t>
            </a:r>
            <a:r>
              <a:rPr lang="en-US" sz="3200" b="1" baseline="30000" dirty="0">
                <a:effectLst/>
                <a:latin typeface="Calibri" panose="020F0502020204030204" pitchFamily="34" charset="0"/>
                <a:ea typeface="Calibri" panose="020F0502020204030204" pitchFamily="34" charset="0"/>
              </a:rPr>
              <a:t>7 </a:t>
            </a:r>
            <a:r>
              <a:rPr lang="en-US" sz="3200" dirty="0">
                <a:effectLst/>
                <a:latin typeface="Calibri" panose="020F0502020204030204" pitchFamily="34" charset="0"/>
                <a:ea typeface="Calibri" panose="020F0502020204030204" pitchFamily="34" charset="0"/>
              </a:rPr>
              <a:t>He issued a proclamation and it said, “In Nineveh by the decree of the king and his nobles: Do not let man, beast, herd, or flock taste a thing. Do not let them eat or drink water. </a:t>
            </a:r>
            <a:r>
              <a:rPr lang="en-US" sz="3200" b="1" baseline="30000" dirty="0">
                <a:effectLst/>
                <a:latin typeface="Calibri" panose="020F0502020204030204" pitchFamily="34" charset="0"/>
                <a:ea typeface="Calibri" panose="020F0502020204030204" pitchFamily="34" charset="0"/>
              </a:rPr>
              <a:t>8 </a:t>
            </a:r>
            <a:r>
              <a:rPr lang="en-US" sz="3200" dirty="0">
                <a:effectLst/>
                <a:latin typeface="Calibri" panose="020F0502020204030204" pitchFamily="34" charset="0"/>
                <a:ea typeface="Calibri" panose="020F0502020204030204" pitchFamily="34" charset="0"/>
              </a:rPr>
              <a:t>But both man and beast must be covered with sackcloth; and let men call on God earnestly that each may turn from his wicked way and from the violence which is in his hands. </a:t>
            </a:r>
            <a:endParaRPr lang="en-US" sz="3200" dirty="0"/>
          </a:p>
        </p:txBody>
      </p:sp>
    </p:spTree>
    <p:extLst>
      <p:ext uri="{BB962C8B-B14F-4D97-AF65-F5344CB8AC3E}">
        <p14:creationId xmlns:p14="http://schemas.microsoft.com/office/powerpoint/2010/main" val="18783208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C85333-A5F2-36E0-9B6E-6B6D3CFE6BFF}"/>
              </a:ext>
            </a:extLst>
          </p:cNvPr>
          <p:cNvPicPr>
            <a:picLocks noChangeAspect="1"/>
          </p:cNvPicPr>
          <p:nvPr/>
        </p:nvPicPr>
        <p:blipFill>
          <a:blip r:embed="rId2"/>
          <a:stretch>
            <a:fillRect/>
          </a:stretch>
        </p:blipFill>
        <p:spPr>
          <a:xfrm>
            <a:off x="0" y="0"/>
            <a:ext cx="12192000" cy="6857999"/>
          </a:xfrm>
          <a:prstGeom prst="rect">
            <a:avLst/>
          </a:prstGeom>
        </p:spPr>
      </p:pic>
      <p:sp>
        <p:nvSpPr>
          <p:cNvPr id="2" name="Title 1"/>
          <p:cNvSpPr>
            <a:spLocks noGrp="1"/>
          </p:cNvSpPr>
          <p:nvPr>
            <p:ph type="title"/>
          </p:nvPr>
        </p:nvSpPr>
        <p:spPr/>
        <p:txBody>
          <a:bodyPr>
            <a:normAutofit/>
          </a:bodyPr>
          <a:lstStyle/>
          <a:p>
            <a:pPr algn="ctr"/>
            <a:r>
              <a:rPr lang="en-US" dirty="0"/>
              <a:t>Jonah 3:9-10</a:t>
            </a:r>
          </a:p>
        </p:txBody>
      </p:sp>
      <p:sp>
        <p:nvSpPr>
          <p:cNvPr id="3" name="Content Placeholder 2"/>
          <p:cNvSpPr>
            <a:spLocks noGrp="1"/>
          </p:cNvSpPr>
          <p:nvPr>
            <p:ph idx="1"/>
          </p:nvPr>
        </p:nvSpPr>
        <p:spPr/>
        <p:txBody>
          <a:bodyPr>
            <a:noAutofit/>
          </a:bodyPr>
          <a:lstStyle/>
          <a:p>
            <a:pPr marL="0" indent="0" algn="just">
              <a:buNone/>
            </a:pPr>
            <a:r>
              <a:rPr lang="en-US" sz="3200" b="1" baseline="30000" dirty="0">
                <a:effectLst/>
                <a:latin typeface="Calibri" panose="020F0502020204030204" pitchFamily="34" charset="0"/>
                <a:ea typeface="Calibri" panose="020F0502020204030204" pitchFamily="34" charset="0"/>
              </a:rPr>
              <a:t>9 </a:t>
            </a:r>
            <a:r>
              <a:rPr lang="en-US" sz="3200" dirty="0">
                <a:effectLst/>
                <a:latin typeface="Calibri" panose="020F0502020204030204" pitchFamily="34" charset="0"/>
                <a:ea typeface="Calibri" panose="020F0502020204030204" pitchFamily="34" charset="0"/>
              </a:rPr>
              <a:t>Who knows, God may turn and relent and withdraw His burning anger so that we will not perish.” </a:t>
            </a:r>
            <a:r>
              <a:rPr lang="en-US" sz="3200" b="1" baseline="30000" dirty="0">
                <a:effectLst/>
                <a:latin typeface="Calibri" panose="020F0502020204030204" pitchFamily="34" charset="0"/>
                <a:ea typeface="Calibri" panose="020F0502020204030204" pitchFamily="34" charset="0"/>
              </a:rPr>
              <a:t>10 </a:t>
            </a:r>
            <a:r>
              <a:rPr lang="en-US" sz="3200" dirty="0">
                <a:effectLst/>
                <a:latin typeface="Calibri" panose="020F0502020204030204" pitchFamily="34" charset="0"/>
                <a:ea typeface="Calibri" panose="020F0502020204030204" pitchFamily="34" charset="0"/>
              </a:rPr>
              <a:t>When God saw their deeds, that they turned from their wicked way, then God relented concerning the calamity which He had declared He would bring upon them. And He did not do </a:t>
            </a:r>
            <a:r>
              <a:rPr lang="en-US" sz="3200" i="1" dirty="0">
                <a:effectLst/>
                <a:latin typeface="Calibri" panose="020F0502020204030204" pitchFamily="34" charset="0"/>
                <a:ea typeface="Calibri" panose="020F0502020204030204" pitchFamily="34" charset="0"/>
              </a:rPr>
              <a:t>it</a:t>
            </a:r>
            <a:r>
              <a:rPr lang="en-US" sz="3200" dirty="0">
                <a:effectLst/>
                <a:latin typeface="Calibri" panose="020F0502020204030204" pitchFamily="34" charset="0"/>
                <a:ea typeface="Calibri" panose="020F0502020204030204" pitchFamily="34" charset="0"/>
              </a:rPr>
              <a:t>.</a:t>
            </a:r>
            <a:endParaRPr lang="en-US" sz="3200" dirty="0"/>
          </a:p>
        </p:txBody>
      </p:sp>
    </p:spTree>
    <p:extLst>
      <p:ext uri="{BB962C8B-B14F-4D97-AF65-F5344CB8AC3E}">
        <p14:creationId xmlns:p14="http://schemas.microsoft.com/office/powerpoint/2010/main" val="30794177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A4451DA-EB3F-FD2A-CC06-F0A7764BC3FE}"/>
              </a:ext>
            </a:extLst>
          </p:cNvPr>
          <p:cNvPicPr>
            <a:picLocks noChangeAspect="1"/>
          </p:cNvPicPr>
          <p:nvPr/>
        </p:nvPicPr>
        <p:blipFill>
          <a:blip r:embed="rId2"/>
          <a:stretch>
            <a:fillRect/>
          </a:stretch>
        </p:blipFill>
        <p:spPr>
          <a:xfrm>
            <a:off x="0" y="0"/>
            <a:ext cx="12192000" cy="6857999"/>
          </a:xfrm>
          <a:prstGeom prst="rect">
            <a:avLst/>
          </a:prstGeom>
        </p:spPr>
      </p:pic>
      <p:sp>
        <p:nvSpPr>
          <p:cNvPr id="2" name="Title 1"/>
          <p:cNvSpPr>
            <a:spLocks noGrp="1"/>
          </p:cNvSpPr>
          <p:nvPr>
            <p:ph type="title"/>
          </p:nvPr>
        </p:nvSpPr>
        <p:spPr/>
        <p:txBody>
          <a:bodyPr>
            <a:normAutofit/>
          </a:bodyPr>
          <a:lstStyle/>
          <a:p>
            <a:pPr algn="ctr"/>
            <a:r>
              <a:rPr lang="en-US" dirty="0"/>
              <a:t>A Prophet on the Run</a:t>
            </a:r>
          </a:p>
        </p:txBody>
      </p:sp>
      <p:sp>
        <p:nvSpPr>
          <p:cNvPr id="3" name="Content Placeholder 2"/>
          <p:cNvSpPr>
            <a:spLocks noGrp="1"/>
          </p:cNvSpPr>
          <p:nvPr>
            <p:ph idx="1"/>
          </p:nvPr>
        </p:nvSpPr>
        <p:spPr/>
        <p:txBody>
          <a:bodyPr>
            <a:normAutofit/>
          </a:bodyPr>
          <a:lstStyle/>
          <a:p>
            <a:pPr marL="0" indent="0">
              <a:buNone/>
            </a:pPr>
            <a:r>
              <a:rPr lang="en-US" sz="3200" dirty="0"/>
              <a:t>I. Sovereign to Send</a:t>
            </a:r>
            <a:endParaRPr lang="en-US" sz="1000" dirty="0"/>
          </a:p>
          <a:p>
            <a:pPr>
              <a:buNone/>
            </a:pPr>
            <a:r>
              <a:rPr lang="en-US" sz="3200" dirty="0"/>
              <a:t>II. Sovereign to Save</a:t>
            </a:r>
          </a:p>
          <a:p>
            <a:pPr>
              <a:buNone/>
            </a:pPr>
            <a:r>
              <a:rPr lang="en-US" sz="3600" b="1" dirty="0"/>
              <a:t>III. Sovereign to Spare</a:t>
            </a:r>
          </a:p>
          <a:p>
            <a:pPr>
              <a:buNone/>
            </a:pPr>
            <a:r>
              <a:rPr lang="en-US" sz="3200" dirty="0"/>
              <a:t>IV. Sovereign to Scold</a:t>
            </a:r>
          </a:p>
          <a:p>
            <a:pPr>
              <a:buNone/>
            </a:pPr>
            <a:endParaRPr lang="en-US" sz="1600" dirty="0"/>
          </a:p>
        </p:txBody>
      </p:sp>
    </p:spTree>
    <p:extLst>
      <p:ext uri="{BB962C8B-B14F-4D97-AF65-F5344CB8AC3E}">
        <p14:creationId xmlns:p14="http://schemas.microsoft.com/office/powerpoint/2010/main" val="19106281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1B0FCC5-60C0-94A4-12BA-E3932A0C2B6A}"/>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p:txBody>
          <a:bodyPr>
            <a:normAutofit/>
          </a:bodyPr>
          <a:lstStyle/>
          <a:p>
            <a:pPr algn="ctr"/>
            <a:r>
              <a:rPr lang="en-US" dirty="0"/>
              <a:t>A Prophet on the Run</a:t>
            </a:r>
          </a:p>
        </p:txBody>
      </p:sp>
      <p:sp>
        <p:nvSpPr>
          <p:cNvPr id="3" name="Content Placeholder 2"/>
          <p:cNvSpPr>
            <a:spLocks noGrp="1"/>
          </p:cNvSpPr>
          <p:nvPr>
            <p:ph idx="1"/>
          </p:nvPr>
        </p:nvSpPr>
        <p:spPr/>
        <p:txBody>
          <a:bodyPr>
            <a:normAutofit/>
          </a:bodyPr>
          <a:lstStyle/>
          <a:p>
            <a:pPr marL="0" indent="0" algn="just">
              <a:buNone/>
            </a:pPr>
            <a:endParaRPr lang="en-US" sz="3200" dirty="0"/>
          </a:p>
        </p:txBody>
      </p:sp>
      <p:pic>
        <p:nvPicPr>
          <p:cNvPr id="4" name="Picture 3">
            <a:extLst>
              <a:ext uri="{FF2B5EF4-FFF2-40B4-BE49-F238E27FC236}">
                <a16:creationId xmlns:a16="http://schemas.microsoft.com/office/drawing/2014/main" id="{7F982B0E-4B95-8B76-47CC-C6D6BE7D4898}"/>
              </a:ext>
            </a:extLst>
          </p:cNvPr>
          <p:cNvPicPr>
            <a:picLocks noChangeAspect="1"/>
          </p:cNvPicPr>
          <p:nvPr/>
        </p:nvPicPr>
        <p:blipFill>
          <a:blip r:embed="rId3"/>
          <a:stretch>
            <a:fillRect/>
          </a:stretch>
        </p:blipFill>
        <p:spPr>
          <a:xfrm>
            <a:off x="-10021" y="0"/>
            <a:ext cx="12212042" cy="6858000"/>
          </a:xfrm>
          <a:prstGeom prst="rect">
            <a:avLst/>
          </a:prstGeom>
        </p:spPr>
      </p:pic>
    </p:spTree>
    <p:extLst>
      <p:ext uri="{BB962C8B-B14F-4D97-AF65-F5344CB8AC3E}">
        <p14:creationId xmlns:p14="http://schemas.microsoft.com/office/powerpoint/2010/main" val="8955037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A4451DA-EB3F-FD2A-CC06-F0A7764BC3FE}"/>
              </a:ext>
            </a:extLst>
          </p:cNvPr>
          <p:cNvPicPr>
            <a:picLocks noChangeAspect="1"/>
          </p:cNvPicPr>
          <p:nvPr/>
        </p:nvPicPr>
        <p:blipFill>
          <a:blip r:embed="rId2"/>
          <a:stretch>
            <a:fillRect/>
          </a:stretch>
        </p:blipFill>
        <p:spPr>
          <a:xfrm>
            <a:off x="0" y="0"/>
            <a:ext cx="12192000" cy="6857999"/>
          </a:xfrm>
          <a:prstGeom prst="rect">
            <a:avLst/>
          </a:prstGeom>
        </p:spPr>
      </p:pic>
      <p:sp>
        <p:nvSpPr>
          <p:cNvPr id="2" name="Title 1"/>
          <p:cNvSpPr>
            <a:spLocks noGrp="1"/>
          </p:cNvSpPr>
          <p:nvPr>
            <p:ph type="title"/>
          </p:nvPr>
        </p:nvSpPr>
        <p:spPr/>
        <p:txBody>
          <a:bodyPr>
            <a:normAutofit/>
          </a:bodyPr>
          <a:lstStyle/>
          <a:p>
            <a:pPr algn="ctr"/>
            <a:r>
              <a:rPr lang="en-US" dirty="0"/>
              <a:t>A Prophet on the Run</a:t>
            </a:r>
          </a:p>
        </p:txBody>
      </p:sp>
      <p:sp>
        <p:nvSpPr>
          <p:cNvPr id="3" name="Content Placeholder 2"/>
          <p:cNvSpPr>
            <a:spLocks noGrp="1"/>
          </p:cNvSpPr>
          <p:nvPr>
            <p:ph idx="1"/>
          </p:nvPr>
        </p:nvSpPr>
        <p:spPr/>
        <p:txBody>
          <a:bodyPr>
            <a:normAutofit/>
          </a:bodyPr>
          <a:lstStyle/>
          <a:p>
            <a:pPr marL="0" indent="0">
              <a:buNone/>
            </a:pPr>
            <a:r>
              <a:rPr lang="en-US" sz="3200" dirty="0"/>
              <a:t>III. Sovereign to Spare (3:1-10)</a:t>
            </a:r>
          </a:p>
          <a:p>
            <a:pPr marL="0" indent="0">
              <a:buNone/>
            </a:pPr>
            <a:endParaRPr lang="en-US" sz="2000" dirty="0"/>
          </a:p>
          <a:p>
            <a:pPr marL="0" indent="0">
              <a:buNone/>
            </a:pPr>
            <a:r>
              <a:rPr lang="en-US" sz="3200" dirty="0"/>
              <a:t>A. Sent Again (3:1-4)</a:t>
            </a:r>
          </a:p>
          <a:p>
            <a:pPr marL="0" indent="0">
              <a:buNone/>
            </a:pPr>
            <a:endParaRPr lang="en-US" sz="1000" dirty="0"/>
          </a:p>
          <a:p>
            <a:pPr>
              <a:buNone/>
            </a:pPr>
            <a:endParaRPr lang="en-US" sz="1600" dirty="0"/>
          </a:p>
        </p:txBody>
      </p:sp>
    </p:spTree>
    <p:extLst>
      <p:ext uri="{BB962C8B-B14F-4D97-AF65-F5344CB8AC3E}">
        <p14:creationId xmlns:p14="http://schemas.microsoft.com/office/powerpoint/2010/main" val="7127675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C85333-A5F2-36E0-9B6E-6B6D3CFE6BFF}"/>
              </a:ext>
            </a:extLst>
          </p:cNvPr>
          <p:cNvPicPr>
            <a:picLocks noChangeAspect="1"/>
          </p:cNvPicPr>
          <p:nvPr/>
        </p:nvPicPr>
        <p:blipFill>
          <a:blip r:embed="rId2"/>
          <a:stretch>
            <a:fillRect/>
          </a:stretch>
        </p:blipFill>
        <p:spPr>
          <a:xfrm>
            <a:off x="0" y="0"/>
            <a:ext cx="12192000" cy="6857999"/>
          </a:xfrm>
          <a:prstGeom prst="rect">
            <a:avLst/>
          </a:prstGeom>
        </p:spPr>
      </p:pic>
      <p:sp>
        <p:nvSpPr>
          <p:cNvPr id="2" name="Title 1"/>
          <p:cNvSpPr>
            <a:spLocks noGrp="1"/>
          </p:cNvSpPr>
          <p:nvPr>
            <p:ph type="title"/>
          </p:nvPr>
        </p:nvSpPr>
        <p:spPr/>
        <p:txBody>
          <a:bodyPr>
            <a:normAutofit/>
          </a:bodyPr>
          <a:lstStyle/>
          <a:p>
            <a:pPr algn="ctr"/>
            <a:r>
              <a:rPr lang="en-US" dirty="0"/>
              <a:t>A Second Call</a:t>
            </a:r>
          </a:p>
        </p:txBody>
      </p:sp>
      <p:sp>
        <p:nvSpPr>
          <p:cNvPr id="3" name="Content Placeholder 2"/>
          <p:cNvSpPr>
            <a:spLocks noGrp="1"/>
          </p:cNvSpPr>
          <p:nvPr>
            <p:ph idx="1"/>
          </p:nvPr>
        </p:nvSpPr>
        <p:spPr/>
        <p:txBody>
          <a:bodyPr>
            <a:noAutofit/>
          </a:bodyPr>
          <a:lstStyle/>
          <a:p>
            <a:pPr marL="0" indent="0" algn="just">
              <a:buNone/>
            </a:pPr>
            <a:r>
              <a:rPr lang="en-US" sz="3200" dirty="0">
                <a:effectLst/>
                <a:latin typeface="Calibri" panose="020F0502020204030204" pitchFamily="34" charset="0"/>
                <a:ea typeface="Calibri" panose="020F0502020204030204" pitchFamily="34" charset="0"/>
                <a:cs typeface="Times New Roman" panose="02020603050405020304" pitchFamily="18" charset="0"/>
              </a:rPr>
              <a:t>Hosea 1:2 “Go, </a:t>
            </a:r>
            <a:r>
              <a:rPr lang="en-US" sz="3200" u="sng" dirty="0">
                <a:effectLst/>
                <a:latin typeface="Calibri" panose="020F0502020204030204" pitchFamily="34" charset="0"/>
                <a:ea typeface="Calibri" panose="020F0502020204030204" pitchFamily="34" charset="0"/>
                <a:cs typeface="Times New Roman" panose="02020603050405020304" pitchFamily="18" charset="0"/>
              </a:rPr>
              <a:t>take to yourself a wife</a:t>
            </a:r>
            <a:r>
              <a:rPr lang="en-US" sz="3200" dirty="0">
                <a:effectLst/>
                <a:latin typeface="Calibri" panose="020F0502020204030204" pitchFamily="34" charset="0"/>
                <a:ea typeface="Calibri" panose="020F0502020204030204" pitchFamily="34" charset="0"/>
                <a:cs typeface="Times New Roman" panose="02020603050405020304" pitchFamily="18" charset="0"/>
              </a:rPr>
              <a:t> of harlotry and have children of harlotry, for the land commits flagrant harlotry, forsaking the Lord.”</a:t>
            </a:r>
          </a:p>
          <a:p>
            <a:pPr marL="0" indent="0" algn="just">
              <a:buNone/>
            </a:pPr>
            <a:endParaRPr lang="en-US" sz="1000" dirty="0">
              <a:latin typeface="Calibri" panose="020F0502020204030204" pitchFamily="34" charset="0"/>
              <a:cs typeface="Times New Roman" panose="02020603050405020304" pitchFamily="18" charset="0"/>
            </a:endParaRPr>
          </a:p>
          <a:p>
            <a:pPr marL="0" indent="0" algn="just">
              <a:buNone/>
            </a:pPr>
            <a:r>
              <a:rPr lang="en-US" sz="3200" dirty="0">
                <a:effectLst/>
                <a:latin typeface="Calibri" panose="020F0502020204030204" pitchFamily="34" charset="0"/>
                <a:ea typeface="Calibri" panose="020F0502020204030204" pitchFamily="34" charset="0"/>
                <a:cs typeface="Times New Roman" panose="02020603050405020304" pitchFamily="18" charset="0"/>
              </a:rPr>
              <a:t>Hosea 3:1 “</a:t>
            </a:r>
            <a:r>
              <a:rPr lang="en-US" sz="3200" u="sng" dirty="0">
                <a:effectLst/>
                <a:latin typeface="Calibri" panose="020F0502020204030204" pitchFamily="34" charset="0"/>
                <a:ea typeface="Calibri" panose="020F0502020204030204" pitchFamily="34" charset="0"/>
                <a:cs typeface="Times New Roman" panose="02020603050405020304" pitchFamily="18" charset="0"/>
              </a:rPr>
              <a:t>Go again, love a woman</a:t>
            </a:r>
            <a:r>
              <a:rPr lang="en-US" sz="3200" dirty="0">
                <a:effectLst/>
                <a:latin typeface="Calibri" panose="020F0502020204030204" pitchFamily="34" charset="0"/>
                <a:ea typeface="Calibri" panose="020F0502020204030204" pitchFamily="34" charset="0"/>
                <a:cs typeface="Times New Roman" panose="02020603050405020304" pitchFamily="18" charset="0"/>
              </a:rPr>
              <a:t> who is loved by her husband, yet an adulteress, even as the Lord loves the sons of Israel, though they turn to other gods and love raisin cakes.”</a:t>
            </a:r>
            <a:endParaRPr lang="en-US" sz="3200" dirty="0"/>
          </a:p>
        </p:txBody>
      </p:sp>
    </p:spTree>
    <p:extLst>
      <p:ext uri="{BB962C8B-B14F-4D97-AF65-F5344CB8AC3E}">
        <p14:creationId xmlns:p14="http://schemas.microsoft.com/office/powerpoint/2010/main" val="5026072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C85333-A5F2-36E0-9B6E-6B6D3CFE6BFF}"/>
              </a:ext>
            </a:extLst>
          </p:cNvPr>
          <p:cNvPicPr>
            <a:picLocks noChangeAspect="1"/>
          </p:cNvPicPr>
          <p:nvPr/>
        </p:nvPicPr>
        <p:blipFill>
          <a:blip r:embed="rId2"/>
          <a:stretch>
            <a:fillRect/>
          </a:stretch>
        </p:blipFill>
        <p:spPr>
          <a:xfrm>
            <a:off x="0" y="0"/>
            <a:ext cx="12192000" cy="6857999"/>
          </a:xfrm>
          <a:prstGeom prst="rect">
            <a:avLst/>
          </a:prstGeom>
        </p:spPr>
      </p:pic>
      <p:sp>
        <p:nvSpPr>
          <p:cNvPr id="2" name="Title 1"/>
          <p:cNvSpPr>
            <a:spLocks noGrp="1"/>
          </p:cNvSpPr>
          <p:nvPr>
            <p:ph type="title"/>
          </p:nvPr>
        </p:nvSpPr>
        <p:spPr/>
        <p:txBody>
          <a:bodyPr>
            <a:normAutofit/>
          </a:bodyPr>
          <a:lstStyle/>
          <a:p>
            <a:pPr algn="ctr"/>
            <a:r>
              <a:rPr lang="en-US" dirty="0"/>
              <a:t>A Second Call</a:t>
            </a:r>
          </a:p>
        </p:txBody>
      </p:sp>
      <p:sp>
        <p:nvSpPr>
          <p:cNvPr id="3" name="Content Placeholder 2"/>
          <p:cNvSpPr>
            <a:spLocks noGrp="1"/>
          </p:cNvSpPr>
          <p:nvPr>
            <p:ph idx="1"/>
          </p:nvPr>
        </p:nvSpPr>
        <p:spPr/>
        <p:txBody>
          <a:bodyPr>
            <a:noAutofit/>
          </a:bodyPr>
          <a:lstStyle/>
          <a:p>
            <a:pPr marL="0" indent="0" algn="just">
              <a:buNone/>
            </a:pPr>
            <a:r>
              <a:rPr lang="en-US" sz="3200" dirty="0">
                <a:effectLst/>
                <a:ea typeface="Calibri" panose="020F0502020204030204" pitchFamily="34" charset="0"/>
                <a:cs typeface="Times New Roman" panose="02020603050405020304" pitchFamily="18" charset="0"/>
              </a:rPr>
              <a:t>Jonah 1:1 “T</a:t>
            </a:r>
            <a:r>
              <a:rPr lang="en-US" sz="3200" b="0" i="0" dirty="0">
                <a:effectLst/>
              </a:rPr>
              <a:t>he word of the </a:t>
            </a:r>
            <a:r>
              <a:rPr lang="en-US" sz="3200" b="0" i="0" cap="small" dirty="0">
                <a:effectLst/>
              </a:rPr>
              <a:t>Lord</a:t>
            </a:r>
            <a:r>
              <a:rPr lang="en-US" sz="3200" b="0" i="0" dirty="0">
                <a:effectLst/>
              </a:rPr>
              <a:t> came to Jonah </a:t>
            </a:r>
            <a:r>
              <a:rPr lang="en-US" sz="3200" b="1" i="0" u="sng" dirty="0">
                <a:effectLst/>
              </a:rPr>
              <a:t>the son of </a:t>
            </a:r>
            <a:r>
              <a:rPr lang="en-US" sz="3200" b="1" i="0" u="sng" dirty="0" err="1">
                <a:effectLst/>
              </a:rPr>
              <a:t>Amittai</a:t>
            </a:r>
            <a:r>
              <a:rPr lang="en-US" sz="3200" b="0" i="0" dirty="0">
                <a:effectLst/>
              </a:rPr>
              <a:t> saying</a:t>
            </a:r>
            <a:r>
              <a:rPr lang="en-US" sz="3200" dirty="0">
                <a:effectLst/>
                <a:ea typeface="Calibri" panose="020F0502020204030204" pitchFamily="34" charset="0"/>
                <a:cs typeface="Times New Roman" panose="02020603050405020304" pitchFamily="18" charset="0"/>
              </a:rPr>
              <a:t>”</a:t>
            </a:r>
          </a:p>
          <a:p>
            <a:pPr marL="0" indent="0" algn="just">
              <a:buNone/>
            </a:pPr>
            <a:endParaRPr lang="en-US" sz="1000" dirty="0">
              <a:latin typeface="Calibri" panose="020F0502020204030204" pitchFamily="34" charset="0"/>
              <a:cs typeface="Times New Roman" panose="02020603050405020304" pitchFamily="18" charset="0"/>
            </a:endParaRPr>
          </a:p>
          <a:p>
            <a:pPr marL="0" indent="0" algn="just">
              <a:buNone/>
            </a:pPr>
            <a:r>
              <a:rPr lang="en-US" sz="3200" dirty="0">
                <a:effectLst/>
                <a:latin typeface="Calibri" panose="020F0502020204030204" pitchFamily="34" charset="0"/>
                <a:ea typeface="Calibri" panose="020F0502020204030204" pitchFamily="34" charset="0"/>
                <a:cs typeface="Times New Roman" panose="02020603050405020304" pitchFamily="18" charset="0"/>
              </a:rPr>
              <a:t>Jonah 3:1 “N</a:t>
            </a:r>
            <a:r>
              <a:rPr lang="en-US" sz="3200" b="0" i="0" dirty="0">
                <a:effectLst/>
                <a:latin typeface="system-ui"/>
              </a:rPr>
              <a:t>ow the word of the </a:t>
            </a:r>
            <a:r>
              <a:rPr lang="en-US" sz="3200" b="0" i="0" cap="small" dirty="0">
                <a:effectLst/>
                <a:latin typeface="system-ui"/>
              </a:rPr>
              <a:t>Lord</a:t>
            </a:r>
            <a:r>
              <a:rPr lang="en-US" sz="3200" b="0" i="0" dirty="0">
                <a:effectLst/>
                <a:latin typeface="system-ui"/>
              </a:rPr>
              <a:t> came to Jonah </a:t>
            </a:r>
            <a:r>
              <a:rPr lang="en-US" sz="3200" b="1" i="0" u="sng" dirty="0">
                <a:effectLst/>
                <a:latin typeface="system-ui"/>
              </a:rPr>
              <a:t>the second time</a:t>
            </a:r>
            <a:r>
              <a:rPr lang="en-US" sz="3200" b="0" i="0" dirty="0">
                <a:effectLst/>
                <a:latin typeface="system-ui"/>
              </a:rPr>
              <a:t>, saying</a:t>
            </a:r>
            <a:r>
              <a:rPr lang="en-US" sz="3200" dirty="0">
                <a:effectLst/>
                <a:latin typeface="Calibri" panose="020F0502020204030204" pitchFamily="34" charset="0"/>
                <a:ea typeface="Calibri" panose="020F0502020204030204" pitchFamily="34" charset="0"/>
                <a:cs typeface="Times New Roman" panose="02020603050405020304" pitchFamily="18" charset="0"/>
              </a:rPr>
              <a:t>.”</a:t>
            </a:r>
            <a:endParaRPr lang="en-US" sz="3200" dirty="0"/>
          </a:p>
        </p:txBody>
      </p:sp>
    </p:spTree>
    <p:extLst>
      <p:ext uri="{BB962C8B-B14F-4D97-AF65-F5344CB8AC3E}">
        <p14:creationId xmlns:p14="http://schemas.microsoft.com/office/powerpoint/2010/main" val="374372570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emplate>Ion</Template>
  <TotalTime>2648</TotalTime>
  <Words>920</Words>
  <Application>Microsoft Office PowerPoint</Application>
  <PresentationFormat>Widescreen</PresentationFormat>
  <Paragraphs>62</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system-ui</vt:lpstr>
      <vt:lpstr>Times New Roman</vt:lpstr>
      <vt:lpstr>Office Theme</vt:lpstr>
      <vt:lpstr>A Prophet on the Run Called Again to Service</vt:lpstr>
      <vt:lpstr>Jonah 3:1-5</vt:lpstr>
      <vt:lpstr>Jonah 3:6-8</vt:lpstr>
      <vt:lpstr>Jonah 3:9-10</vt:lpstr>
      <vt:lpstr>A Prophet on the Run</vt:lpstr>
      <vt:lpstr>A Prophet on the Run</vt:lpstr>
      <vt:lpstr>A Prophet on the Run</vt:lpstr>
      <vt:lpstr>A Second Call</vt:lpstr>
      <vt:lpstr>A Second Call</vt:lpstr>
      <vt:lpstr>A Second Call</vt:lpstr>
      <vt:lpstr>A Second Call</vt:lpstr>
      <vt:lpstr>Ezekiel 36:26-29</vt:lpstr>
      <vt:lpstr>Ezekiel 36:30-31</vt:lpstr>
      <vt:lpstr>A Prophet on the Run</vt:lpstr>
      <vt:lpstr>A Prophet on the Run</vt:lpstr>
      <vt:lpstr>40 Time Span</vt:lpstr>
      <vt:lpstr>A Prophet on the Run Called Again to Service</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Brett's Workhorse</dc:creator>
  <cp:lastModifiedBy>Brett Yamaji</cp:lastModifiedBy>
  <cp:revision>53</cp:revision>
  <dcterms:created xsi:type="dcterms:W3CDTF">2018-06-16T17:31:42Z</dcterms:created>
  <dcterms:modified xsi:type="dcterms:W3CDTF">2023-04-15T22:23:35Z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24820e8-223f-4ed2-bd95-81c83f641284_Enabled">
    <vt:lpwstr>True</vt:lpwstr>
  </property>
  <property fmtid="{D5CDD505-2E9C-101B-9397-08002B2CF9AE}" pid="3" name="MSIP_Label_b24820e8-223f-4ed2-bd95-81c83f641284_SiteId">
    <vt:lpwstr>3cbcc3d3-094d-4006-9849-0d11d61f484d</vt:lpwstr>
  </property>
  <property fmtid="{D5CDD505-2E9C-101B-9397-08002B2CF9AE}" pid="4" name="MSIP_Label_b24820e8-223f-4ed2-bd95-81c83f641284_Owner">
    <vt:lpwstr>btyamaj@HomeOffice.wal-mart.com</vt:lpwstr>
  </property>
  <property fmtid="{D5CDD505-2E9C-101B-9397-08002B2CF9AE}" pid="5" name="MSIP_Label_b24820e8-223f-4ed2-bd95-81c83f641284_SetDate">
    <vt:lpwstr>2020-03-06T02:09:12.7065650Z</vt:lpwstr>
  </property>
  <property fmtid="{D5CDD505-2E9C-101B-9397-08002B2CF9AE}" pid="6" name="MSIP_Label_b24820e8-223f-4ed2-bd95-81c83f641284_Name">
    <vt:lpwstr>Sensitive</vt:lpwstr>
  </property>
  <property fmtid="{D5CDD505-2E9C-101B-9397-08002B2CF9AE}" pid="7" name="MSIP_Label_b24820e8-223f-4ed2-bd95-81c83f641284_Application">
    <vt:lpwstr>Microsoft Azure Information Protection</vt:lpwstr>
  </property>
  <property fmtid="{D5CDD505-2E9C-101B-9397-08002B2CF9AE}" pid="8" name="MSIP_Label_b24820e8-223f-4ed2-bd95-81c83f641284_ActionId">
    <vt:lpwstr>4a553c78-0330-44d3-81b6-2a927e58c2d0</vt:lpwstr>
  </property>
  <property fmtid="{D5CDD505-2E9C-101B-9397-08002B2CF9AE}" pid="9" name="MSIP_Label_b24820e8-223f-4ed2-bd95-81c83f641284_Extended_MSFT_Method">
    <vt:lpwstr>Automatic</vt:lpwstr>
  </property>
  <property fmtid="{D5CDD505-2E9C-101B-9397-08002B2CF9AE}" pid="10" name="Sensitivity">
    <vt:lpwstr>Sensitive</vt:lpwstr>
  </property>
  <property fmtid="{D5CDD505-2E9C-101B-9397-08002B2CF9AE}" pid="11" name="_AdHocReviewCycleID">
    <vt:i4>-716745204</vt:i4>
  </property>
  <property fmtid="{D5CDD505-2E9C-101B-9397-08002B2CF9AE}" pid="12" name="_NewReviewCycle">
    <vt:lpwstr/>
  </property>
  <property fmtid="{D5CDD505-2E9C-101B-9397-08002B2CF9AE}" pid="13" name="_EmailSubject">
    <vt:lpwstr>Thessalonians Sermon</vt:lpwstr>
  </property>
  <property fmtid="{D5CDD505-2E9C-101B-9397-08002B2CF9AE}" pid="14" name="_AuthorEmail">
    <vt:lpwstr>Brett.Yamaji@walmart.com</vt:lpwstr>
  </property>
  <property fmtid="{D5CDD505-2E9C-101B-9397-08002B2CF9AE}" pid="15" name="_AuthorEmailDisplayName">
    <vt:lpwstr>Brett Yamaji</vt:lpwstr>
  </property>
</Properties>
</file>